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7" r:id="rId2"/>
    <p:sldId id="357" r:id="rId3"/>
    <p:sldId id="317" r:id="rId4"/>
    <p:sldId id="309" r:id="rId5"/>
    <p:sldId id="408" r:id="rId6"/>
    <p:sldId id="268" r:id="rId7"/>
    <p:sldId id="362" r:id="rId8"/>
    <p:sldId id="389" r:id="rId9"/>
    <p:sldId id="373" r:id="rId10"/>
    <p:sldId id="363" r:id="rId11"/>
    <p:sldId id="370" r:id="rId12"/>
    <p:sldId id="374" r:id="rId13"/>
    <p:sldId id="397" r:id="rId14"/>
    <p:sldId id="375" r:id="rId15"/>
    <p:sldId id="376" r:id="rId16"/>
    <p:sldId id="377" r:id="rId17"/>
    <p:sldId id="399" r:id="rId18"/>
    <p:sldId id="390" r:id="rId19"/>
    <p:sldId id="400" r:id="rId20"/>
    <p:sldId id="378" r:id="rId21"/>
    <p:sldId id="379" r:id="rId22"/>
    <p:sldId id="401" r:id="rId23"/>
    <p:sldId id="387" r:id="rId24"/>
    <p:sldId id="380" r:id="rId25"/>
    <p:sldId id="382" r:id="rId26"/>
    <p:sldId id="383" r:id="rId27"/>
    <p:sldId id="384" r:id="rId28"/>
    <p:sldId id="403" r:id="rId29"/>
    <p:sldId id="405" r:id="rId30"/>
    <p:sldId id="391" r:id="rId31"/>
    <p:sldId id="392" r:id="rId32"/>
  </p:sldIdLst>
  <p:sldSz cx="9144000" cy="6858000" type="screen4x3"/>
  <p:notesSz cx="6735763" cy="98663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53" charset="0"/>
        <a:ea typeface="ＭＳ Ｐゴシック" pitchFamily="53" charset="-128"/>
        <a:cs typeface="ＭＳ Ｐゴシック" pitchFamily="53" charset="-128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53" charset="0"/>
        <a:ea typeface="ＭＳ Ｐゴシック" pitchFamily="53" charset="-128"/>
        <a:cs typeface="ＭＳ Ｐゴシック" pitchFamily="53" charset="-128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53" charset="0"/>
        <a:ea typeface="ＭＳ Ｐゴシック" pitchFamily="53" charset="-128"/>
        <a:cs typeface="ＭＳ Ｐゴシック" pitchFamily="53" charset="-128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53" charset="0"/>
        <a:ea typeface="ＭＳ Ｐゴシック" pitchFamily="53" charset="-128"/>
        <a:cs typeface="ＭＳ Ｐゴシック" pitchFamily="53" charset="-128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53" charset="0"/>
        <a:ea typeface="ＭＳ Ｐゴシック" pitchFamily="53" charset="-128"/>
        <a:cs typeface="ＭＳ Ｐゴシック" pitchFamily="53" charset="-128"/>
      </a:defRPr>
    </a:lvl5pPr>
    <a:lvl6pPr marL="2286000" algn="l" defTabSz="457200" rtl="0" eaLnBrk="1" latinLnBrk="0" hangingPunct="1">
      <a:defRPr kumimoji="1" kern="1200">
        <a:solidFill>
          <a:schemeClr val="tx1"/>
        </a:solidFill>
        <a:latin typeface="Arial" pitchFamily="53" charset="0"/>
        <a:ea typeface="ＭＳ Ｐゴシック" pitchFamily="53" charset="-128"/>
        <a:cs typeface="ＭＳ Ｐゴシック" pitchFamily="53" charset="-128"/>
      </a:defRPr>
    </a:lvl6pPr>
    <a:lvl7pPr marL="2743200" algn="l" defTabSz="457200" rtl="0" eaLnBrk="1" latinLnBrk="0" hangingPunct="1">
      <a:defRPr kumimoji="1" kern="1200">
        <a:solidFill>
          <a:schemeClr val="tx1"/>
        </a:solidFill>
        <a:latin typeface="Arial" pitchFamily="53" charset="0"/>
        <a:ea typeface="ＭＳ Ｐゴシック" pitchFamily="53" charset="-128"/>
        <a:cs typeface="ＭＳ Ｐゴシック" pitchFamily="53" charset="-128"/>
      </a:defRPr>
    </a:lvl7pPr>
    <a:lvl8pPr marL="3200400" algn="l" defTabSz="457200" rtl="0" eaLnBrk="1" latinLnBrk="0" hangingPunct="1">
      <a:defRPr kumimoji="1" kern="1200">
        <a:solidFill>
          <a:schemeClr val="tx1"/>
        </a:solidFill>
        <a:latin typeface="Arial" pitchFamily="53" charset="0"/>
        <a:ea typeface="ＭＳ Ｐゴシック" pitchFamily="53" charset="-128"/>
        <a:cs typeface="ＭＳ Ｐゴシック" pitchFamily="53" charset="-128"/>
      </a:defRPr>
    </a:lvl8pPr>
    <a:lvl9pPr marL="3657600" algn="l" defTabSz="457200" rtl="0" eaLnBrk="1" latinLnBrk="0" hangingPunct="1">
      <a:defRPr kumimoji="1" kern="1200">
        <a:solidFill>
          <a:schemeClr val="tx1"/>
        </a:solidFill>
        <a:latin typeface="Arial" pitchFamily="53" charset="0"/>
        <a:ea typeface="ＭＳ Ｐゴシック" pitchFamily="53" charset="-128"/>
        <a:cs typeface="ＭＳ Ｐゴシック" pitchFamily="53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00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5509" autoAdjust="0"/>
  </p:normalViewPr>
  <p:slideViewPr>
    <p:cSldViewPr showGuides="1">
      <p:cViewPr>
        <p:scale>
          <a:sx n="70" d="100"/>
          <a:sy n="70" d="100"/>
        </p:scale>
        <p:origin x="-522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1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Ap5270fnp01\MJL-REG\$Public\KRFStage3\2011_stage3\MON87701_Btsoy\Study1_Gsoja_survey\Spread%20sheet\Japan%20Survey%20Data_ibaraki_111011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Ap5270fnp01\MJL-REG\$Public\KRFStage3\2011_stage3\MON87701_Btsoy\Study1_Gsoja_survey\Spread%20sheet\Japan%20Survey%20Data_saga_111014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ser>
          <c:idx val="3"/>
          <c:order val="0"/>
          <c:tx>
            <c:strRef>
              <c:f>'Graph1 Data'!$F$3</c:f>
              <c:strCache>
                <c:ptCount val="1"/>
                <c:pt idx="0">
                  <c:v>Total foliage damage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ln>
                <a:solidFill>
                  <a:srgbClr val="FF0000"/>
                </a:solidFill>
              </a:ln>
            </c:spPr>
          </c:marker>
          <c:cat>
            <c:strRef>
              <c:f>'Graph1 Data'!$B$4:$B$10</c:f>
              <c:strCache>
                <c:ptCount val="7"/>
                <c:pt idx="0">
                  <c:v>6/27-28</c:v>
                </c:pt>
                <c:pt idx="1">
                  <c:v>7/21-22</c:v>
                </c:pt>
                <c:pt idx="2">
                  <c:v>8/3-4</c:v>
                </c:pt>
                <c:pt idx="3">
                  <c:v>8/17-18</c:v>
                </c:pt>
                <c:pt idx="4">
                  <c:v>8/30-31</c:v>
                </c:pt>
                <c:pt idx="5">
                  <c:v>9/14-15</c:v>
                </c:pt>
                <c:pt idx="6">
                  <c:v>9/28-29</c:v>
                </c:pt>
              </c:strCache>
            </c:strRef>
          </c:cat>
          <c:val>
            <c:numRef>
              <c:f>'Graph1 Data'!$F$4:$F$10</c:f>
              <c:numCache>
                <c:formatCode>0.00</c:formatCode>
                <c:ptCount val="7"/>
                <c:pt idx="0">
                  <c:v>18.2</c:v>
                </c:pt>
                <c:pt idx="1">
                  <c:v>22.1</c:v>
                </c:pt>
                <c:pt idx="2">
                  <c:v>11.6</c:v>
                </c:pt>
                <c:pt idx="3">
                  <c:v>9.4</c:v>
                </c:pt>
                <c:pt idx="4">
                  <c:v>8.0405797101449288</c:v>
                </c:pt>
                <c:pt idx="5">
                  <c:v>8.3057971014493592</c:v>
                </c:pt>
                <c:pt idx="6">
                  <c:v>8.8826086956521735</c:v>
                </c:pt>
              </c:numCache>
            </c:numRef>
          </c:val>
        </c:ser>
        <c:ser>
          <c:idx val="1"/>
          <c:order val="1"/>
          <c:tx>
            <c:strRef>
              <c:f>'Graph1 Data'!$D$3</c:f>
              <c:strCache>
                <c:ptCount val="1"/>
                <c:pt idx="0">
                  <c:v>Orthopteran defoliation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pPr>
              <a:solidFill>
                <a:schemeClr val="accent6"/>
              </a:solidFill>
              <a:ln>
                <a:solidFill>
                  <a:srgbClr val="F79646"/>
                </a:solidFill>
              </a:ln>
            </c:spPr>
          </c:marker>
          <c:cat>
            <c:strRef>
              <c:f>'Graph1 Data'!$B$4:$B$10</c:f>
              <c:strCache>
                <c:ptCount val="7"/>
                <c:pt idx="0">
                  <c:v>6/27-28</c:v>
                </c:pt>
                <c:pt idx="1">
                  <c:v>7/21-22</c:v>
                </c:pt>
                <c:pt idx="2">
                  <c:v>8/3-4</c:v>
                </c:pt>
                <c:pt idx="3">
                  <c:v>8/17-18</c:v>
                </c:pt>
                <c:pt idx="4">
                  <c:v>8/30-31</c:v>
                </c:pt>
                <c:pt idx="5">
                  <c:v>9/14-15</c:v>
                </c:pt>
                <c:pt idx="6">
                  <c:v>9/28-29</c:v>
                </c:pt>
              </c:strCache>
            </c:strRef>
          </c:cat>
          <c:val>
            <c:numRef>
              <c:f>'Graph1 Data'!$D$4:$D$10</c:f>
              <c:numCache>
                <c:formatCode>0.00</c:formatCode>
                <c:ptCount val="7"/>
                <c:pt idx="0">
                  <c:v>9.9</c:v>
                </c:pt>
                <c:pt idx="1">
                  <c:v>8.9</c:v>
                </c:pt>
                <c:pt idx="2">
                  <c:v>4.8</c:v>
                </c:pt>
                <c:pt idx="3">
                  <c:v>3.4</c:v>
                </c:pt>
                <c:pt idx="4">
                  <c:v>2.5217391304347827</c:v>
                </c:pt>
                <c:pt idx="5">
                  <c:v>2.1130434782608667</c:v>
                </c:pt>
                <c:pt idx="6">
                  <c:v>2.6086956521739202</c:v>
                </c:pt>
              </c:numCache>
            </c:numRef>
          </c:val>
        </c:ser>
        <c:ser>
          <c:idx val="2"/>
          <c:order val="2"/>
          <c:tx>
            <c:strRef>
              <c:f>'Graph1 Data'!$E$3</c:f>
              <c:strCache>
                <c:ptCount val="1"/>
                <c:pt idx="0">
                  <c:v>Coleopteran defoliation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pPr>
              <a:solidFill>
                <a:schemeClr val="accent1"/>
              </a:solidFill>
              <a:ln>
                <a:solidFill>
                  <a:srgbClr val="4F81BD"/>
                </a:solidFill>
              </a:ln>
            </c:spPr>
          </c:marker>
          <c:cat>
            <c:strRef>
              <c:f>'Graph1 Data'!$B$4:$B$10</c:f>
              <c:strCache>
                <c:ptCount val="7"/>
                <c:pt idx="0">
                  <c:v>6/27-28</c:v>
                </c:pt>
                <c:pt idx="1">
                  <c:v>7/21-22</c:v>
                </c:pt>
                <c:pt idx="2">
                  <c:v>8/3-4</c:v>
                </c:pt>
                <c:pt idx="3">
                  <c:v>8/17-18</c:v>
                </c:pt>
                <c:pt idx="4">
                  <c:v>8/30-31</c:v>
                </c:pt>
                <c:pt idx="5">
                  <c:v>9/14-15</c:v>
                </c:pt>
                <c:pt idx="6">
                  <c:v>9/28-29</c:v>
                </c:pt>
              </c:strCache>
            </c:strRef>
          </c:cat>
          <c:val>
            <c:numRef>
              <c:f>'Graph1 Data'!$E$4:$E$10</c:f>
              <c:numCache>
                <c:formatCode>0.00</c:formatCode>
                <c:ptCount val="7"/>
                <c:pt idx="0">
                  <c:v>4</c:v>
                </c:pt>
                <c:pt idx="1">
                  <c:v>8.1</c:v>
                </c:pt>
                <c:pt idx="2">
                  <c:v>2</c:v>
                </c:pt>
                <c:pt idx="3">
                  <c:v>1.4</c:v>
                </c:pt>
                <c:pt idx="4">
                  <c:v>0.99999999999999989</c:v>
                </c:pt>
                <c:pt idx="5">
                  <c:v>0.21884057971014492</c:v>
                </c:pt>
                <c:pt idx="6">
                  <c:v>0.69565217391304612</c:v>
                </c:pt>
              </c:numCache>
            </c:numRef>
          </c:val>
        </c:ser>
        <c:ser>
          <c:idx val="0"/>
          <c:order val="3"/>
          <c:tx>
            <c:strRef>
              <c:f>'Graph1 Data'!$C$3</c:f>
              <c:strCache>
                <c:ptCount val="1"/>
                <c:pt idx="0">
                  <c:v>Lepidopteran defoliation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pPr>
              <a:solidFill>
                <a:schemeClr val="accent3"/>
              </a:solidFill>
              <a:ln>
                <a:solidFill>
                  <a:srgbClr val="9BBB59"/>
                </a:solidFill>
              </a:ln>
            </c:spPr>
          </c:marker>
          <c:cat>
            <c:strRef>
              <c:f>'Graph1 Data'!$B$4:$B$10</c:f>
              <c:strCache>
                <c:ptCount val="7"/>
                <c:pt idx="0">
                  <c:v>6/27-28</c:v>
                </c:pt>
                <c:pt idx="1">
                  <c:v>7/21-22</c:v>
                </c:pt>
                <c:pt idx="2">
                  <c:v>8/3-4</c:v>
                </c:pt>
                <c:pt idx="3">
                  <c:v>8/17-18</c:v>
                </c:pt>
                <c:pt idx="4">
                  <c:v>8/30-31</c:v>
                </c:pt>
                <c:pt idx="5">
                  <c:v>9/14-15</c:v>
                </c:pt>
                <c:pt idx="6">
                  <c:v>9/28-29</c:v>
                </c:pt>
              </c:strCache>
            </c:strRef>
          </c:cat>
          <c:val>
            <c:numRef>
              <c:f>'Graph1 Data'!$C$4:$C$10</c:f>
              <c:numCache>
                <c:formatCode>0.00</c:formatCode>
                <c:ptCount val="7"/>
                <c:pt idx="0">
                  <c:v>0.2</c:v>
                </c:pt>
                <c:pt idx="1">
                  <c:v>0.8</c:v>
                </c:pt>
                <c:pt idx="2">
                  <c:v>1.2</c:v>
                </c:pt>
                <c:pt idx="3">
                  <c:v>0.8</c:v>
                </c:pt>
                <c:pt idx="4">
                  <c:v>1.2028985507246295</c:v>
                </c:pt>
                <c:pt idx="5">
                  <c:v>1.5492753623188407</c:v>
                </c:pt>
                <c:pt idx="6">
                  <c:v>1.1724637681159422</c:v>
                </c:pt>
              </c:numCache>
            </c:numRef>
          </c:val>
        </c:ser>
        <c:dLbls/>
        <c:marker val="1"/>
        <c:axId val="109990656"/>
        <c:axId val="109992576"/>
      </c:lineChart>
      <c:catAx>
        <c:axId val="10999065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lang="ja-JP" sz="1400"/>
                </a:pPr>
                <a:r>
                  <a:rPr lang="en-US" sz="1400" b="1" i="0" u="none" strike="noStrike" baseline="0" dirty="0" smtClean="0"/>
                  <a:t>Overall wild soy plant damage at </a:t>
                </a:r>
                <a:r>
                  <a:rPr lang="en-US" sz="1400" b="1" i="0" u="none" strike="noStrike" baseline="0" dirty="0" smtClean="0">
                    <a:solidFill>
                      <a:srgbClr val="FF0000"/>
                    </a:solidFill>
                  </a:rPr>
                  <a:t>Ibaraki</a:t>
                </a:r>
              </a:p>
              <a:p>
                <a:pPr>
                  <a:defRPr lang="ja-JP" sz="1400"/>
                </a:pPr>
                <a:r>
                  <a:rPr lang="en-US" sz="1400" b="1" i="0" u="none" strike="noStrike" baseline="0" dirty="0" smtClean="0"/>
                  <a:t>during 7 observation times</a:t>
                </a:r>
                <a:endParaRPr lang="en-US" sz="1400" dirty="0"/>
              </a:p>
            </c:rich>
          </c:tx>
          <c:layout>
            <c:manualLayout>
              <c:xMode val="edge"/>
              <c:yMode val="edge"/>
              <c:x val="0.25445939096083181"/>
              <c:y val="0.91571561493167464"/>
            </c:manualLayout>
          </c:layout>
        </c:title>
        <c:numFmt formatCode="0" sourceLinked="1"/>
        <c:majorTickMark val="none"/>
        <c:minorTickMark val="out"/>
        <c:tickLblPos val="nextTo"/>
        <c:txPr>
          <a:bodyPr/>
          <a:lstStyle/>
          <a:p>
            <a:pPr>
              <a:defRPr lang="ja-JP" sz="1200"/>
            </a:pPr>
            <a:endParaRPr lang="en-US"/>
          </a:p>
        </c:txPr>
        <c:crossAx val="109992576"/>
        <c:crosses val="autoZero"/>
        <c:auto val="1"/>
        <c:lblAlgn val="ctr"/>
        <c:lblOffset val="100"/>
      </c:catAx>
      <c:valAx>
        <c:axId val="109992576"/>
        <c:scaling>
          <c:orientation val="minMax"/>
          <c:max val="5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lang="ja-JP" sz="1200"/>
                </a:pPr>
                <a:r>
                  <a:rPr lang="en-US" sz="1200" dirty="0"/>
                  <a:t>Foliage damage (%)</a:t>
                </a:r>
              </a:p>
            </c:rich>
          </c:tx>
          <c:layout/>
        </c:title>
        <c:numFmt formatCode="0" sourceLinked="0"/>
        <c:tickLblPos val="nextTo"/>
        <c:spPr>
          <a:noFill/>
        </c:spPr>
        <c:txPr>
          <a:bodyPr/>
          <a:lstStyle/>
          <a:p>
            <a:pPr>
              <a:defRPr lang="ja-JP" sz="1200"/>
            </a:pPr>
            <a:endParaRPr lang="en-US"/>
          </a:p>
        </c:txPr>
        <c:crossAx val="109990656"/>
        <c:crosses val="autoZero"/>
        <c:crossBetween val="between"/>
        <c:majorUnit val="10"/>
      </c:valAx>
    </c:plotArea>
    <c:plotVisOnly val="1"/>
    <c:dispBlanksAs val="gap"/>
  </c:chart>
  <c:spPr>
    <a:ln>
      <a:noFill/>
    </a:ln>
  </c:sp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ser>
          <c:idx val="3"/>
          <c:order val="0"/>
          <c:tx>
            <c:strRef>
              <c:f>'Graph1 Data'!$F$1</c:f>
              <c:strCache>
                <c:ptCount val="1"/>
                <c:pt idx="0">
                  <c:v>Total foliage damage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noFill/>
              <a:ln>
                <a:solidFill>
                  <a:srgbClr val="FF0000"/>
                </a:solidFill>
              </a:ln>
            </c:spPr>
          </c:marker>
          <c:cat>
            <c:strRef>
              <c:f>'Graph1 Data'!$A$2:$A$8</c:f>
              <c:strCache>
                <c:ptCount val="7"/>
                <c:pt idx="0">
                  <c:v>6/29-30</c:v>
                </c:pt>
                <c:pt idx="1">
                  <c:v>7/26-27</c:v>
                </c:pt>
                <c:pt idx="2">
                  <c:v>8/10-11</c:v>
                </c:pt>
                <c:pt idx="3">
                  <c:v>8/24-25</c:v>
                </c:pt>
                <c:pt idx="4">
                  <c:v>9/7-8</c:v>
                </c:pt>
                <c:pt idx="5">
                  <c:v>9/21/22</c:v>
                </c:pt>
                <c:pt idx="6">
                  <c:v>10/5-6</c:v>
                </c:pt>
              </c:strCache>
            </c:strRef>
          </c:cat>
          <c:val>
            <c:numRef>
              <c:f>'Graph1 Data'!$F$2:$F$8</c:f>
              <c:numCache>
                <c:formatCode>General</c:formatCode>
                <c:ptCount val="7"/>
                <c:pt idx="0">
                  <c:v>30.6</c:v>
                </c:pt>
                <c:pt idx="1">
                  <c:v>30.4</c:v>
                </c:pt>
                <c:pt idx="2">
                  <c:v>28.9</c:v>
                </c:pt>
                <c:pt idx="3">
                  <c:v>10.5</c:v>
                </c:pt>
                <c:pt idx="4" formatCode="0.0">
                  <c:v>12.919607843137319</c:v>
                </c:pt>
                <c:pt idx="5" formatCode="0.0">
                  <c:v>10.056862745098037</c:v>
                </c:pt>
                <c:pt idx="6" formatCode="0.0">
                  <c:v>9.1</c:v>
                </c:pt>
              </c:numCache>
            </c:numRef>
          </c:val>
        </c:ser>
        <c:ser>
          <c:idx val="1"/>
          <c:order val="1"/>
          <c:tx>
            <c:strRef>
              <c:f>'Graph1 Data'!$D$1</c:f>
              <c:strCache>
                <c:ptCount val="1"/>
                <c:pt idx="0">
                  <c:v>Orthopteran defoliation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pPr>
              <a:solidFill>
                <a:schemeClr val="accent6"/>
              </a:solidFill>
              <a:ln>
                <a:solidFill>
                  <a:srgbClr val="F79646"/>
                </a:solidFill>
              </a:ln>
            </c:spPr>
          </c:marker>
          <c:cat>
            <c:strRef>
              <c:f>'Graph1 Data'!$A$2:$A$8</c:f>
              <c:strCache>
                <c:ptCount val="7"/>
                <c:pt idx="0">
                  <c:v>6/29-30</c:v>
                </c:pt>
                <c:pt idx="1">
                  <c:v>7/26-27</c:v>
                </c:pt>
                <c:pt idx="2">
                  <c:v>8/10-11</c:v>
                </c:pt>
                <c:pt idx="3">
                  <c:v>8/24-25</c:v>
                </c:pt>
                <c:pt idx="4">
                  <c:v>9/7-8</c:v>
                </c:pt>
                <c:pt idx="5">
                  <c:v>9/21/22</c:v>
                </c:pt>
                <c:pt idx="6">
                  <c:v>10/5-6</c:v>
                </c:pt>
              </c:strCache>
            </c:strRef>
          </c:cat>
          <c:val>
            <c:numRef>
              <c:f>'Graph1 Data'!$D$2:$D$8</c:f>
              <c:numCache>
                <c:formatCode>0.0</c:formatCode>
                <c:ptCount val="7"/>
                <c:pt idx="0" formatCode="General">
                  <c:v>19.7</c:v>
                </c:pt>
                <c:pt idx="1">
                  <c:v>8</c:v>
                </c:pt>
                <c:pt idx="2" formatCode="General">
                  <c:v>2.8</c:v>
                </c:pt>
                <c:pt idx="3" formatCode="General">
                  <c:v>1.8</c:v>
                </c:pt>
                <c:pt idx="4">
                  <c:v>1.5686274509803919</c:v>
                </c:pt>
                <c:pt idx="5">
                  <c:v>1.1372549019607936</c:v>
                </c:pt>
                <c:pt idx="6">
                  <c:v>1.5</c:v>
                </c:pt>
              </c:numCache>
            </c:numRef>
          </c:val>
        </c:ser>
        <c:ser>
          <c:idx val="2"/>
          <c:order val="2"/>
          <c:tx>
            <c:strRef>
              <c:f>'Graph1 Data'!$E$1</c:f>
              <c:strCache>
                <c:ptCount val="1"/>
                <c:pt idx="0">
                  <c:v>Coleopteran defoliation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pPr>
              <a:solidFill>
                <a:schemeClr val="accent1"/>
              </a:solidFill>
              <a:ln>
                <a:solidFill>
                  <a:srgbClr val="4F81BD"/>
                </a:solidFill>
              </a:ln>
            </c:spPr>
          </c:marker>
          <c:cat>
            <c:strRef>
              <c:f>'Graph1 Data'!$A$2:$A$8</c:f>
              <c:strCache>
                <c:ptCount val="7"/>
                <c:pt idx="0">
                  <c:v>6/29-30</c:v>
                </c:pt>
                <c:pt idx="1">
                  <c:v>7/26-27</c:v>
                </c:pt>
                <c:pt idx="2">
                  <c:v>8/10-11</c:v>
                </c:pt>
                <c:pt idx="3">
                  <c:v>8/24-25</c:v>
                </c:pt>
                <c:pt idx="4">
                  <c:v>9/7-8</c:v>
                </c:pt>
                <c:pt idx="5">
                  <c:v>9/21/22</c:v>
                </c:pt>
                <c:pt idx="6">
                  <c:v>10/5-6</c:v>
                </c:pt>
              </c:strCache>
            </c:strRef>
          </c:cat>
          <c:val>
            <c:numRef>
              <c:f>'Graph1 Data'!$E$2:$E$8</c:f>
              <c:numCache>
                <c:formatCode>General</c:formatCode>
                <c:ptCount val="7"/>
                <c:pt idx="0">
                  <c:v>9.3000000000000007</c:v>
                </c:pt>
                <c:pt idx="1">
                  <c:v>4.2</c:v>
                </c:pt>
                <c:pt idx="2">
                  <c:v>1.1000000000000001</c:v>
                </c:pt>
                <c:pt idx="3">
                  <c:v>0.60000000000000064</c:v>
                </c:pt>
                <c:pt idx="4" formatCode="0.0">
                  <c:v>0.39215686274510064</c:v>
                </c:pt>
                <c:pt idx="5" formatCode="0.0">
                  <c:v>0.2352941176470589</c:v>
                </c:pt>
                <c:pt idx="6" formatCode="0.0">
                  <c:v>3.9215686274509803E-2</c:v>
                </c:pt>
              </c:numCache>
            </c:numRef>
          </c:val>
        </c:ser>
        <c:ser>
          <c:idx val="0"/>
          <c:order val="3"/>
          <c:tx>
            <c:strRef>
              <c:f>'Graph1 Data'!$C$1</c:f>
              <c:strCache>
                <c:ptCount val="1"/>
                <c:pt idx="0">
                  <c:v>Lepidopteran defoliation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pPr>
              <a:solidFill>
                <a:schemeClr val="accent3"/>
              </a:solidFill>
              <a:ln>
                <a:solidFill>
                  <a:srgbClr val="9BBB59"/>
                </a:solidFill>
              </a:ln>
            </c:spPr>
          </c:marker>
          <c:cat>
            <c:strRef>
              <c:f>'Graph1 Data'!$A$2:$A$8</c:f>
              <c:strCache>
                <c:ptCount val="7"/>
                <c:pt idx="0">
                  <c:v>6/29-30</c:v>
                </c:pt>
                <c:pt idx="1">
                  <c:v>7/26-27</c:v>
                </c:pt>
                <c:pt idx="2">
                  <c:v>8/10-11</c:v>
                </c:pt>
                <c:pt idx="3">
                  <c:v>8/24-25</c:v>
                </c:pt>
                <c:pt idx="4">
                  <c:v>9/7-8</c:v>
                </c:pt>
                <c:pt idx="5">
                  <c:v>9/21/22</c:v>
                </c:pt>
                <c:pt idx="6">
                  <c:v>10/5-6</c:v>
                </c:pt>
              </c:strCache>
            </c:strRef>
          </c:cat>
          <c:val>
            <c:numRef>
              <c:f>'Graph1 Data'!$C$2:$C$8</c:f>
              <c:numCache>
                <c:formatCode>0.0</c:formatCode>
                <c:ptCount val="7"/>
                <c:pt idx="0">
                  <c:v>1.5</c:v>
                </c:pt>
                <c:pt idx="1">
                  <c:v>2.2000000000000002</c:v>
                </c:pt>
                <c:pt idx="2">
                  <c:v>0.70000000000000062</c:v>
                </c:pt>
                <c:pt idx="3">
                  <c:v>1</c:v>
                </c:pt>
                <c:pt idx="4">
                  <c:v>0.80392156862745112</c:v>
                </c:pt>
                <c:pt idx="5">
                  <c:v>0.72549019607843546</c:v>
                </c:pt>
                <c:pt idx="6">
                  <c:v>0.79411764705882371</c:v>
                </c:pt>
              </c:numCache>
            </c:numRef>
          </c:val>
        </c:ser>
        <c:dLbls/>
        <c:marker val="1"/>
        <c:axId val="111351680"/>
        <c:axId val="111374336"/>
      </c:lineChart>
      <c:catAx>
        <c:axId val="111351680"/>
        <c:scaling>
          <c:orientation val="minMax"/>
        </c:scaling>
        <c:axPos val="b"/>
        <c:title>
          <c:tx>
            <c:rich>
              <a:bodyPr/>
              <a:lstStyle/>
              <a:p>
                <a:pPr algn="ctr">
                  <a:defRPr lang="ja-JP" sz="1400"/>
                </a:pPr>
                <a:r>
                  <a:rPr lang="en-US" sz="1400" b="1" i="0" u="none" strike="noStrike" baseline="0" dirty="0" smtClean="0"/>
                  <a:t>Overall wild soy plant damage at </a:t>
                </a:r>
                <a:r>
                  <a:rPr lang="en-US" sz="1400" b="1" i="0" u="none" strike="noStrike" baseline="0" dirty="0" smtClean="0">
                    <a:solidFill>
                      <a:srgbClr val="FF0000"/>
                    </a:solidFill>
                  </a:rPr>
                  <a:t>Saga</a:t>
                </a:r>
              </a:p>
              <a:p>
                <a:pPr algn="ctr">
                  <a:defRPr lang="ja-JP" sz="1400"/>
                </a:pPr>
                <a:r>
                  <a:rPr lang="en-US" sz="1400" b="1" i="0" u="none" strike="noStrike" baseline="0" dirty="0" smtClean="0"/>
                  <a:t>during 7 observation times</a:t>
                </a:r>
                <a:endParaRPr lang="en-US" sz="1400" dirty="0"/>
              </a:p>
            </c:rich>
          </c:tx>
          <c:layout>
            <c:manualLayout>
              <c:xMode val="edge"/>
              <c:yMode val="edge"/>
              <c:x val="0.24710729948481491"/>
              <c:y val="0.83488950124001104"/>
            </c:manualLayout>
          </c:layout>
        </c:title>
        <c:numFmt formatCode="General" sourceLinked="1"/>
        <c:majorTickMark val="none"/>
        <c:tickLblPos val="nextTo"/>
        <c:txPr>
          <a:bodyPr/>
          <a:lstStyle/>
          <a:p>
            <a:pPr>
              <a:defRPr lang="ja-JP" sz="1200"/>
            </a:pPr>
            <a:endParaRPr lang="en-US"/>
          </a:p>
        </c:txPr>
        <c:crossAx val="111374336"/>
        <c:crosses val="autoZero"/>
        <c:auto val="1"/>
        <c:lblAlgn val="ctr"/>
        <c:lblOffset val="100"/>
      </c:catAx>
      <c:valAx>
        <c:axId val="111374336"/>
        <c:scaling>
          <c:orientation val="minMax"/>
          <c:max val="50"/>
        </c:scaling>
        <c:axPos val="l"/>
        <c:majorGridlines/>
        <c:numFmt formatCode="0" sourceLinked="0"/>
        <c:majorTickMark val="none"/>
        <c:tickLblPos val="nextTo"/>
        <c:txPr>
          <a:bodyPr/>
          <a:lstStyle/>
          <a:p>
            <a:pPr>
              <a:defRPr lang="ja-JP" sz="1200"/>
            </a:pPr>
            <a:endParaRPr lang="en-US"/>
          </a:p>
        </c:txPr>
        <c:crossAx val="111351680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0.44217944994063585"/>
          <c:y val="0.11905538715899698"/>
          <c:w val="0.36208801475160801"/>
          <c:h val="0.3972579222926434"/>
        </c:manualLayout>
      </c:layout>
      <c:txPr>
        <a:bodyPr/>
        <a:lstStyle/>
        <a:p>
          <a:pPr>
            <a:defRPr lang="ja-JP" sz="1100"/>
          </a:pPr>
          <a:endParaRPr lang="en-US"/>
        </a:p>
      </c:txPr>
    </c:legend>
    <c:plotVisOnly val="1"/>
    <c:dispBlanksAs val="gap"/>
  </c:chart>
  <c:spPr>
    <a:ln>
      <a:noFill/>
    </a:ln>
  </c:spPr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9031" cy="492780"/>
          </a:xfrm>
          <a:prstGeom prst="rect">
            <a:avLst/>
          </a:prstGeom>
        </p:spPr>
        <p:txBody>
          <a:bodyPr vert="horz" lIns="87572" tIns="43786" rIns="87572" bIns="43786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227" y="0"/>
            <a:ext cx="2919031" cy="492780"/>
          </a:xfrm>
          <a:prstGeom prst="rect">
            <a:avLst/>
          </a:prstGeom>
        </p:spPr>
        <p:txBody>
          <a:bodyPr vert="horz" lIns="87572" tIns="43786" rIns="87572" bIns="43786" rtlCol="0"/>
          <a:lstStyle>
            <a:lvl1pPr algn="r">
              <a:defRPr sz="1100"/>
            </a:lvl1pPr>
          </a:lstStyle>
          <a:p>
            <a:fld id="{E78F1983-E6B2-4AC6-A66B-6F359358191D}" type="datetimeFigureOut">
              <a:rPr kumimoji="1" lang="ja-JP" altLang="en-US" smtClean="0"/>
              <a:pPr/>
              <a:t>2013/5/21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372003"/>
            <a:ext cx="2919031" cy="492780"/>
          </a:xfrm>
          <a:prstGeom prst="rect">
            <a:avLst/>
          </a:prstGeom>
        </p:spPr>
        <p:txBody>
          <a:bodyPr vert="horz" lIns="87572" tIns="43786" rIns="87572" bIns="43786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227" y="9372003"/>
            <a:ext cx="2919031" cy="492780"/>
          </a:xfrm>
          <a:prstGeom prst="rect">
            <a:avLst/>
          </a:prstGeom>
        </p:spPr>
        <p:txBody>
          <a:bodyPr vert="horz" lIns="87572" tIns="43786" rIns="87572" bIns="43786" rtlCol="0" anchor="b"/>
          <a:lstStyle>
            <a:lvl1pPr algn="r">
              <a:defRPr sz="1100"/>
            </a:lvl1pPr>
          </a:lstStyle>
          <a:p>
            <a:fld id="{35A51B43-5E58-410B-9F1F-D5A698974F8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4135352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9031" cy="494311"/>
          </a:xfrm>
          <a:prstGeom prst="rect">
            <a:avLst/>
          </a:prstGeom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53" charset="0"/>
              </a:defRPr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5227" y="0"/>
            <a:ext cx="2919031" cy="494311"/>
          </a:xfrm>
          <a:prstGeom prst="rect">
            <a:avLst/>
          </a:prstGeom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53" charset="0"/>
              </a:defRPr>
            </a:lvl1pPr>
          </a:lstStyle>
          <a:p>
            <a:fld id="{9E6359CD-EC58-4E0B-8959-C9D1100879C1}" type="datetimeFigureOut">
              <a:rPr lang="ja-JP" altLang="en-US"/>
              <a:pPr/>
              <a:t>2013/5/21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5" tIns="45713" rIns="91425" bIns="45713" rtlCol="0" anchor="ctr"/>
          <a:lstStyle/>
          <a:p>
            <a:pPr lvl="0"/>
            <a:endParaRPr lang="ja-JP" altLang="en-US" noProof="0" smtClean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276" y="4686002"/>
            <a:ext cx="5389213" cy="4441141"/>
          </a:xfrm>
          <a:prstGeom prst="rect">
            <a:avLst/>
          </a:prstGeom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370472"/>
            <a:ext cx="2919031" cy="494310"/>
          </a:xfrm>
          <a:prstGeom prst="rect">
            <a:avLst/>
          </a:prstGeom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53" charset="0"/>
              </a:defRPr>
            </a:lvl1pPr>
          </a:lstStyle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5227" y="9370472"/>
            <a:ext cx="2919031" cy="494310"/>
          </a:xfrm>
          <a:prstGeom prst="rect">
            <a:avLst/>
          </a:prstGeom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53" charset="0"/>
              </a:defRPr>
            </a:lvl1pPr>
          </a:lstStyle>
          <a:p>
            <a:fld id="{4A21AD64-197A-4E47-AA0B-F639B7324F6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7520000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ＭＳ Ｐゴシック" pitchFamily="5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I am</a:t>
            </a:r>
            <a:r>
              <a:rPr kumimoji="1" lang="en-US" altLang="ja-JP" baseline="0" dirty="0" smtClean="0"/>
              <a:t> serving as a head of sub-committee for ERA of GM crop in Japan.</a:t>
            </a:r>
          </a:p>
          <a:p>
            <a:r>
              <a:rPr kumimoji="1" lang="en-US" altLang="ja-JP" baseline="0" dirty="0" smtClean="0"/>
              <a:t>But today’s talk is n</a:t>
            </a:r>
            <a:r>
              <a:rPr kumimoji="1" lang="en-US" altLang="ja-JP" dirty="0" smtClean="0"/>
              <a:t>ot on behalf of the committee,</a:t>
            </a:r>
            <a:r>
              <a:rPr kumimoji="1" lang="en-US" altLang="ja-JP" baseline="0" dirty="0" smtClean="0"/>
              <a:t> but from my personal understanding and opinion.</a:t>
            </a:r>
          </a:p>
          <a:p>
            <a:r>
              <a:rPr kumimoji="1" lang="en-US" altLang="ja-JP" baseline="0" dirty="0" smtClean="0"/>
              <a:t>So, I would like to ask my colleagues to correct my misunderstandings when I made it.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1AD64-197A-4E47-AA0B-F639B7324F65}" type="slidenum">
              <a:rPr lang="ja-JP" altLang="en-US" smtClean="0"/>
              <a:pPr/>
              <a:t>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3995097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4B5145-055F-438E-98DB-1FE80C67AB1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A593A-E1AB-45BE-A12D-2ACA0F10B87A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00613DFE-FCB3-48D4-BCA6-C11E7193AEF7}" type="slidenum">
              <a:rPr lang="en-US" altLang="ja-JP"/>
              <a:pPr/>
              <a:t>2</a:t>
            </a:fld>
            <a:endParaRPr lang="en-US" altLang="ja-JP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1700" y="741363"/>
            <a:ext cx="4932363" cy="37004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769" y="4684472"/>
            <a:ext cx="5392225" cy="4441141"/>
          </a:xfrm>
          <a:noFill/>
        </p:spPr>
        <p:txBody>
          <a:bodyPr/>
          <a:lstStyle/>
          <a:p>
            <a:r>
              <a:rPr lang="ja-JP" altLang="en-US" dirty="0" smtClean="0"/>
              <a:t>　</a:t>
            </a:r>
            <a:endParaRPr lang="ja-JP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1AD64-197A-4E47-AA0B-F639B7324F65}" type="slidenum">
              <a:rPr lang="ja-JP" altLang="en-US" smtClean="0"/>
              <a:pPr/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858994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1AD64-197A-4E47-AA0B-F639B7324F65}" type="slidenum">
              <a:rPr lang="ja-JP" altLang="en-US" smtClean="0"/>
              <a:pPr/>
              <a:t>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302976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1AD64-197A-4E47-AA0B-F639B7324F65}" type="slidenum">
              <a:rPr lang="ja-JP" altLang="en-US" smtClean="0"/>
              <a:pPr/>
              <a:t>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453240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1AD64-197A-4E47-AA0B-F639B7324F65}" type="slidenum">
              <a:rPr lang="ja-JP" altLang="en-US" smtClean="0"/>
              <a:pPr/>
              <a:t>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3259528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1AD64-197A-4E47-AA0B-F639B7324F65}" type="slidenum">
              <a:rPr lang="ja-JP" altLang="en-US" smtClean="0"/>
              <a:pPr/>
              <a:t>10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9516285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1AD64-197A-4E47-AA0B-F639B7324F65}" type="slidenum">
              <a:rPr lang="ja-JP" altLang="en-US" smtClean="0"/>
              <a:pPr/>
              <a:t>11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7012190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4B5145-055F-438E-98DB-1FE80C67AB1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5B73AF-7276-4D8C-B5D8-1D526CD04BF9}" type="datetime1">
              <a:rPr lang="ja-JP" altLang="en-US"/>
              <a:pPr/>
              <a:t>2013/5/21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B8BB1E-3839-4DED-86EC-9DA8C5F56934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E41F30-6FB4-4160-9F82-02C4D28213AF}" type="datetime1">
              <a:rPr lang="ja-JP" altLang="en-US"/>
              <a:pPr/>
              <a:t>2013/5/21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104920-0F01-48C8-9680-DBE249331B68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6209F7-CD86-45DC-8709-564DE1D19CEB}" type="datetime1">
              <a:rPr lang="ja-JP" altLang="en-US"/>
              <a:pPr/>
              <a:t>2013/5/21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ED4516-EB87-47EB-A522-E1AF02CC5EC4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684098-CE88-4094-9971-ECC540BD86B1}" type="datetime1">
              <a:rPr lang="ja-JP" altLang="en-US"/>
              <a:pPr/>
              <a:t>2013/5/21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91CB02-D932-49B9-9214-EB06546D895A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6BC9EF-18B9-4818-B61C-357F74EF2893}" type="datetime1">
              <a:rPr lang="ja-JP" altLang="en-US"/>
              <a:pPr/>
              <a:t>2013/5/21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C873AE-9C2A-466C-8A81-F0ACC1CF00AA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B64094-CF03-49F4-B658-66A4B6DD9A60}" type="datetime1">
              <a:rPr lang="ja-JP" altLang="en-US"/>
              <a:pPr/>
              <a:t>2013/5/21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A1FAE2-F88D-4F54-8AB9-B086E5F47F84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BD5F52-F787-4FE3-B3D9-33638DFE6355}" type="datetime1">
              <a:rPr lang="ja-JP" altLang="en-US"/>
              <a:pPr/>
              <a:t>2013/5/21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B1AB6A-668A-4DC0-AC39-AEC2A652CFEE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13C9DC-5273-4804-8555-2641462825DF}" type="datetime1">
              <a:rPr lang="ja-JP" altLang="en-US"/>
              <a:pPr/>
              <a:t>2013/5/21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4DC543-0E52-4264-842E-EE9BD7B7AD4C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FDAB65-CDFA-4A30-9917-928FC29A81B3}" type="datetime1">
              <a:rPr lang="ja-JP" altLang="en-US"/>
              <a:pPr/>
              <a:t>2013/5/21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D38D3B-404F-412B-B6D4-43E4C886D7D2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853D3C-78B4-41EF-91AD-FED8004ABD7E}" type="datetime1">
              <a:rPr lang="ja-JP" altLang="en-US"/>
              <a:pPr/>
              <a:t>2013/5/21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76F03D-DAB3-4425-8CA4-35BF1B55E165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62C9ED-92EF-4CBB-8CD3-77D19C8C0BB0}" type="datetime1">
              <a:rPr lang="ja-JP" altLang="en-US"/>
              <a:pPr/>
              <a:t>2013/5/21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793774-1168-4EB3-90C3-188D258A7326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099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53" charset="0"/>
              </a:defRPr>
            </a:lvl1pPr>
          </a:lstStyle>
          <a:p>
            <a:fld id="{EAFC4625-6D66-4859-8C69-7FA33CD24CB7}" type="datetime1">
              <a:rPr lang="ja-JP" altLang="en-US"/>
              <a:pPr/>
              <a:t>2013/5/21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53" charset="0"/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53" charset="0"/>
              </a:defRPr>
            </a:lvl1pPr>
          </a:lstStyle>
          <a:p>
            <a:fld id="{B254453F-5DBF-4901-9D02-3C5FCFB5C2C3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ＭＳ Ｐゴシック" pitchFamily="53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pitchFamily="53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pitchFamily="53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pitchFamily="53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pitchFamily="53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53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ＭＳ Ｐゴシック" pitchFamily="53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53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53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53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53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gif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3528" y="5008240"/>
            <a:ext cx="8583612" cy="1733128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90000"/>
              </a:lnSpc>
              <a:buFont typeface="Arial" pitchFamily="53" charset="0"/>
              <a:buNone/>
            </a:pPr>
            <a:r>
              <a:rPr lang="en-US" altLang="ja-JP" dirty="0" err="1" smtClean="0">
                <a:latin typeface="+mj-ea"/>
                <a:ea typeface="+mj-ea"/>
                <a:cs typeface="Arial Unicode MS" pitchFamily="50" charset="-128"/>
              </a:rPr>
              <a:t>Shinobu</a:t>
            </a:r>
            <a:r>
              <a:rPr lang="en-US" altLang="ja-JP" dirty="0" smtClean="0">
                <a:latin typeface="+mj-ea"/>
                <a:ea typeface="+mj-ea"/>
                <a:cs typeface="Arial Unicode MS" pitchFamily="50" charset="-128"/>
              </a:rPr>
              <a:t> SATOH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ja-JP" dirty="0" smtClean="0">
                <a:latin typeface="+mj-ea"/>
                <a:ea typeface="+mj-ea"/>
                <a:cs typeface="Arial Unicode MS" pitchFamily="50" charset="-128"/>
              </a:rPr>
              <a:t>University of Tsukuba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ja-JP" dirty="0" smtClean="0">
                <a:latin typeface="+mj-ea"/>
                <a:ea typeface="+mj-ea"/>
                <a:cs typeface="Arial Unicode MS" pitchFamily="50" charset="-128"/>
              </a:rPr>
              <a:t>Faculty of Life and Environmental Sciences</a:t>
            </a:r>
            <a:endParaRPr lang="en-US" altLang="ja-JP" dirty="0">
              <a:latin typeface="+mj-ea"/>
              <a:ea typeface="+mj-ea"/>
              <a:cs typeface="Arial Unicode MS" pitchFamily="50" charset="-128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ja-JP" altLang="en-US" dirty="0">
              <a:solidFill>
                <a:srgbClr val="0000FF"/>
              </a:solidFill>
              <a:latin typeface="+mj-ea"/>
              <a:ea typeface="+mj-ea"/>
              <a:cs typeface="Arial Unicode MS" pitchFamily="50" charset="-128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76F0A-C0CB-4313-B9D5-57F30479D806}" type="slidenum">
              <a:rPr lang="ja-JP" altLang="en-US">
                <a:latin typeface="+mj-ea"/>
                <a:ea typeface="+mj-ea"/>
              </a:rPr>
              <a:pPr/>
              <a:t>1</a:t>
            </a:fld>
            <a:endParaRPr lang="ja-JP" altLang="en-US">
              <a:latin typeface="+mj-ea"/>
              <a:ea typeface="+mj-ea"/>
            </a:endParaRPr>
          </a:p>
        </p:txBody>
      </p:sp>
      <p:sp>
        <p:nvSpPr>
          <p:cNvPr id="8" name="タイトル 7"/>
          <p:cNvSpPr>
            <a:spLocks noGrp="1"/>
          </p:cNvSpPr>
          <p:nvPr>
            <p:ph type="title"/>
          </p:nvPr>
        </p:nvSpPr>
        <p:spPr>
          <a:xfrm>
            <a:off x="467543" y="1412776"/>
            <a:ext cx="8352929" cy="1383432"/>
          </a:xfrm>
          <a:solidFill>
            <a:srgbClr val="FFFF99"/>
          </a:solidFill>
        </p:spPr>
        <p:txBody>
          <a:bodyPr/>
          <a:lstStyle/>
          <a:p>
            <a:r>
              <a:rPr lang="en-US" altLang="ja-JP" b="1" dirty="0">
                <a:solidFill>
                  <a:srgbClr val="0000FF"/>
                </a:solidFill>
                <a:latin typeface="+mn-ea"/>
                <a:ea typeface="+mn-ea"/>
              </a:rPr>
              <a:t>ERA of LMOs for </a:t>
            </a:r>
            <a:r>
              <a:rPr lang="en-US" altLang="ja-JP" b="1" dirty="0" smtClean="0">
                <a:solidFill>
                  <a:srgbClr val="0000FF"/>
                </a:solidFill>
                <a:latin typeface="+mn-ea"/>
                <a:ea typeface="+mn-ea"/>
              </a:rPr>
              <a:t>food,</a:t>
            </a:r>
            <a:r>
              <a:rPr lang="ja-JP" altLang="en-US" b="1" dirty="0">
                <a:solidFill>
                  <a:srgbClr val="0000FF"/>
                </a:solidFill>
                <a:latin typeface="+mn-ea"/>
                <a:ea typeface="+mn-ea"/>
              </a:rPr>
              <a:t> </a:t>
            </a:r>
            <a:r>
              <a:rPr lang="en-US" altLang="ja-JP" b="1" dirty="0" smtClean="0">
                <a:solidFill>
                  <a:srgbClr val="0000FF"/>
                </a:solidFill>
                <a:latin typeface="+mn-ea"/>
                <a:ea typeface="+mn-ea"/>
              </a:rPr>
              <a:t>feed </a:t>
            </a:r>
            <a:r>
              <a:rPr lang="en-US" altLang="ja-JP" b="1" dirty="0">
                <a:solidFill>
                  <a:srgbClr val="0000FF"/>
                </a:solidFill>
                <a:latin typeface="+mn-ea"/>
                <a:ea typeface="+mn-ea"/>
              </a:rPr>
              <a:t>and processing in Japan</a:t>
            </a:r>
            <a:r>
              <a:rPr lang="ja-JP" altLang="en-US" b="1" dirty="0" smtClean="0">
                <a:solidFill>
                  <a:srgbClr val="0000FF"/>
                </a:solidFill>
                <a:latin typeface="+mn-ea"/>
                <a:ea typeface="+mn-ea"/>
              </a:rPr>
              <a:t> </a:t>
            </a:r>
            <a:endParaRPr lang="ja-JP" altLang="en-US" b="1" dirty="0">
              <a:solidFill>
                <a:srgbClr val="0000FF"/>
              </a:solidFill>
              <a:latin typeface="+mn-ea"/>
              <a:ea typeface="+mn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126941" y="87868"/>
            <a:ext cx="69436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dirty="0"/>
              <a:t>2013, 5, 24, Tokyo</a:t>
            </a:r>
          </a:p>
          <a:p>
            <a:pPr algn="r"/>
            <a:r>
              <a:rPr lang="en-US" altLang="ja-JP" dirty="0" smtClean="0"/>
              <a:t>ILSI Symposium </a:t>
            </a:r>
            <a:r>
              <a:rPr lang="en-US" altLang="ja-JP" dirty="0"/>
              <a:t>on The Environmental Risk Assessment of </a:t>
            </a:r>
            <a:r>
              <a:rPr lang="en-US" altLang="ja-JP" dirty="0" smtClean="0"/>
              <a:t>Living</a:t>
            </a:r>
            <a:endParaRPr lang="en-US" altLang="ja-JP" dirty="0"/>
          </a:p>
          <a:p>
            <a:pPr algn="r"/>
            <a:r>
              <a:rPr lang="en-US" altLang="ja-JP" dirty="0"/>
              <a:t>Modified Organisms Imported for Food, Feed and Processing</a:t>
            </a:r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411760" y="3212976"/>
            <a:ext cx="477246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>
                <a:latin typeface="+mj-ea"/>
                <a:ea typeface="+mj-ea"/>
              </a:rPr>
              <a:t>1, ERA system in Japan</a:t>
            </a:r>
          </a:p>
          <a:p>
            <a:r>
              <a:rPr lang="en-US" altLang="ja-JP" sz="3600" dirty="0" smtClean="0">
                <a:latin typeface="+mj-ea"/>
                <a:ea typeface="+mj-ea"/>
              </a:rPr>
              <a:t>2, ERA of </a:t>
            </a:r>
            <a:r>
              <a:rPr lang="en-US" altLang="ja-JP" sz="3600" dirty="0" err="1" smtClean="0">
                <a:latin typeface="+mj-ea"/>
                <a:ea typeface="+mj-ea"/>
              </a:rPr>
              <a:t>Bt</a:t>
            </a:r>
            <a:r>
              <a:rPr lang="en-US" altLang="ja-JP" sz="3600" dirty="0" smtClean="0">
                <a:latin typeface="+mj-ea"/>
                <a:ea typeface="+mj-ea"/>
              </a:rPr>
              <a:t> soybean</a:t>
            </a:r>
            <a:endParaRPr kumimoji="1" lang="ja-JP" altLang="en-US" sz="3600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408712" cy="1143000"/>
          </a:xfrm>
          <a:solidFill>
            <a:srgbClr val="FFFF99"/>
          </a:solidFill>
        </p:spPr>
        <p:txBody>
          <a:bodyPr/>
          <a:lstStyle/>
          <a:p>
            <a:r>
              <a:rPr lang="en-US" altLang="ja-JP" sz="3600" b="1" dirty="0" smtClean="0">
                <a:solidFill>
                  <a:srgbClr val="0000FF"/>
                </a:solidFill>
                <a:latin typeface="+mj-ea"/>
              </a:rPr>
              <a:t>Wildlife </a:t>
            </a:r>
            <a:r>
              <a:rPr lang="en-US" altLang="ja-JP" sz="3600" b="1" dirty="0">
                <a:solidFill>
                  <a:srgbClr val="0000FF"/>
                </a:solidFill>
                <a:latin typeface="+mj-ea"/>
              </a:rPr>
              <a:t>which </a:t>
            </a:r>
            <a:r>
              <a:rPr lang="en-US" altLang="ja-JP" sz="3600" b="1" dirty="0" smtClean="0">
                <a:solidFill>
                  <a:srgbClr val="0000FF"/>
                </a:solidFill>
                <a:latin typeface="+mj-ea"/>
              </a:rPr>
              <a:t>may </a:t>
            </a:r>
            <a:r>
              <a:rPr lang="en-US" altLang="ja-JP" sz="3600" b="1" dirty="0">
                <a:solidFill>
                  <a:srgbClr val="0000FF"/>
                </a:solidFill>
                <a:latin typeface="+mj-ea"/>
              </a:rPr>
              <a:t>be affected </a:t>
            </a:r>
            <a:r>
              <a:rPr lang="en-US" altLang="ja-JP" sz="3600" b="1" dirty="0" smtClean="0">
                <a:solidFill>
                  <a:srgbClr val="0000FF"/>
                </a:solidFill>
                <a:latin typeface="+mj-ea"/>
              </a:rPr>
              <a:t/>
            </a:r>
            <a:br>
              <a:rPr lang="en-US" altLang="ja-JP" sz="3600" b="1" dirty="0" smtClean="0">
                <a:solidFill>
                  <a:srgbClr val="0000FF"/>
                </a:solidFill>
                <a:latin typeface="+mj-ea"/>
              </a:rPr>
            </a:br>
            <a:r>
              <a:rPr lang="en-US" altLang="ja-JP" sz="3600" b="1" dirty="0" smtClean="0">
                <a:solidFill>
                  <a:srgbClr val="0000FF"/>
                </a:solidFill>
                <a:latin typeface="+mj-ea"/>
              </a:rPr>
              <a:t>by </a:t>
            </a:r>
            <a:r>
              <a:rPr lang="en-US" altLang="ja-JP" sz="3600" b="1" dirty="0" err="1" smtClean="0">
                <a:solidFill>
                  <a:srgbClr val="0000FF"/>
                </a:solidFill>
                <a:latin typeface="+mj-ea"/>
              </a:rPr>
              <a:t>Bt</a:t>
            </a:r>
            <a:r>
              <a:rPr lang="en-US" altLang="ja-JP" sz="3600" b="1" dirty="0" smtClean="0">
                <a:solidFill>
                  <a:srgbClr val="0000FF"/>
                </a:solidFill>
                <a:latin typeface="+mj-ea"/>
              </a:rPr>
              <a:t> soybean (</a:t>
            </a:r>
            <a:r>
              <a:rPr lang="en-US" altLang="ja-JP" sz="3600" b="1" i="1" dirty="0" smtClean="0">
                <a:solidFill>
                  <a:srgbClr val="0000FF"/>
                </a:solidFill>
                <a:latin typeface="+mj-ea"/>
              </a:rPr>
              <a:t>G</a:t>
            </a:r>
            <a:r>
              <a:rPr lang="en-US" altLang="ja-JP" sz="3600" b="1" i="1" dirty="0">
                <a:solidFill>
                  <a:srgbClr val="0000FF"/>
                </a:solidFill>
                <a:latin typeface="+mj-ea"/>
              </a:rPr>
              <a:t>. </a:t>
            </a:r>
            <a:r>
              <a:rPr lang="en-US" altLang="ja-JP" sz="3600" b="1" i="1" dirty="0" smtClean="0">
                <a:solidFill>
                  <a:srgbClr val="0000FF"/>
                </a:solidFill>
                <a:latin typeface="+mj-ea"/>
              </a:rPr>
              <a:t>max</a:t>
            </a:r>
            <a:r>
              <a:rPr lang="en-US" altLang="ja-JP" sz="3600" b="1" dirty="0" smtClean="0">
                <a:solidFill>
                  <a:srgbClr val="0000FF"/>
                </a:solidFill>
                <a:latin typeface="+mj-ea"/>
              </a:rPr>
              <a:t>)</a:t>
            </a:r>
            <a:endParaRPr lang="ja-JP" altLang="en-US" sz="3600" b="1" dirty="0">
              <a:solidFill>
                <a:srgbClr val="0000FF"/>
              </a:solidFill>
              <a:latin typeface="+mj-ea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752528"/>
          </a:xfrm>
        </p:spPr>
        <p:txBody>
          <a:bodyPr/>
          <a:lstStyle/>
          <a:p>
            <a:pPr marL="0" indent="0">
              <a:buNone/>
            </a:pPr>
            <a:r>
              <a:rPr lang="en-US" altLang="ja-JP" i="1" dirty="0">
                <a:solidFill>
                  <a:srgbClr val="FF0000"/>
                </a:solidFill>
                <a:latin typeface="+mj-ea"/>
              </a:rPr>
              <a:t>Glycine </a:t>
            </a:r>
            <a:r>
              <a:rPr lang="en-US" altLang="ja-JP" i="1" dirty="0" err="1">
                <a:solidFill>
                  <a:srgbClr val="FF0000"/>
                </a:solidFill>
                <a:latin typeface="+mj-ea"/>
              </a:rPr>
              <a:t>soja</a:t>
            </a:r>
            <a:r>
              <a:rPr lang="en-US" altLang="ja-JP" i="1" dirty="0">
                <a:solidFill>
                  <a:srgbClr val="FF0000"/>
                </a:solidFill>
                <a:latin typeface="+mj-ea"/>
              </a:rPr>
              <a:t>  </a:t>
            </a:r>
            <a:r>
              <a:rPr lang="en-US" altLang="ja-JP" dirty="0">
                <a:solidFill>
                  <a:srgbClr val="FF0000"/>
                </a:solidFill>
                <a:latin typeface="+mj-ea"/>
              </a:rPr>
              <a:t>(wild </a:t>
            </a:r>
            <a:r>
              <a:rPr lang="en-US" altLang="ja-JP" dirty="0" smtClean="0">
                <a:solidFill>
                  <a:srgbClr val="FF0000"/>
                </a:solidFill>
                <a:latin typeface="+mj-ea"/>
              </a:rPr>
              <a:t>soy)</a:t>
            </a:r>
          </a:p>
          <a:p>
            <a:pPr marL="0" indent="0">
              <a:buNone/>
            </a:pPr>
            <a:r>
              <a:rPr lang="ja-JP" altLang="en-US" dirty="0" smtClean="0">
                <a:latin typeface="+mj-ea"/>
                <a:ea typeface="+mj-ea"/>
              </a:rPr>
              <a:t>・</a:t>
            </a:r>
            <a:r>
              <a:rPr lang="en-US" altLang="ja-JP" dirty="0" smtClean="0">
                <a:latin typeface="+mj-ea"/>
                <a:ea typeface="+mj-ea"/>
              </a:rPr>
              <a:t>Wild relative of </a:t>
            </a:r>
            <a:r>
              <a:rPr lang="en-US" altLang="ja-JP" dirty="0">
                <a:latin typeface="+mj-ea"/>
              </a:rPr>
              <a:t>s</a:t>
            </a:r>
            <a:r>
              <a:rPr lang="en-US" altLang="ja-JP" dirty="0" smtClean="0">
                <a:latin typeface="+mj-ea"/>
              </a:rPr>
              <a:t>oybean </a:t>
            </a:r>
          </a:p>
          <a:p>
            <a:pPr marL="0" indent="0">
              <a:buNone/>
            </a:pPr>
            <a:r>
              <a:rPr lang="en-US" altLang="ja-JP" dirty="0">
                <a:latin typeface="+mj-ea"/>
              </a:rPr>
              <a:t> </a:t>
            </a:r>
            <a:r>
              <a:rPr lang="en-US" altLang="ja-JP" dirty="0" smtClean="0">
                <a:latin typeface="+mj-ea"/>
              </a:rPr>
              <a:t>  (</a:t>
            </a:r>
            <a:r>
              <a:rPr lang="en-US" altLang="ja-JP" dirty="0" smtClean="0">
                <a:latin typeface="+mj-ea"/>
                <a:ea typeface="+mj-ea"/>
              </a:rPr>
              <a:t>the origin of soybean)</a:t>
            </a:r>
          </a:p>
          <a:p>
            <a:pPr marL="0" indent="0">
              <a:buNone/>
            </a:pPr>
            <a:r>
              <a:rPr lang="en-US" altLang="ja-JP" dirty="0">
                <a:latin typeface="+mj-ea"/>
                <a:ea typeface="+mj-ea"/>
              </a:rPr>
              <a:t> </a:t>
            </a:r>
            <a:r>
              <a:rPr lang="en-US" altLang="ja-JP" dirty="0" smtClean="0">
                <a:latin typeface="+mj-ea"/>
                <a:ea typeface="+mj-ea"/>
              </a:rPr>
              <a:t>  grows in neighborhood. </a:t>
            </a:r>
          </a:p>
          <a:p>
            <a:endParaRPr lang="en-US" altLang="ja-JP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dirty="0" smtClean="0">
                <a:latin typeface="+mj-ea"/>
                <a:ea typeface="+mj-ea"/>
              </a:rPr>
              <a:t>・</a:t>
            </a:r>
            <a:r>
              <a:rPr lang="en-US" altLang="ja-JP" dirty="0" smtClean="0">
                <a:latin typeface="+mj-ea"/>
                <a:ea typeface="+mj-ea"/>
              </a:rPr>
              <a:t>Their flowering time is slightly different, </a:t>
            </a:r>
          </a:p>
          <a:p>
            <a:pPr marL="0" indent="0">
              <a:buNone/>
            </a:pPr>
            <a:r>
              <a:rPr lang="ja-JP" altLang="en-US" dirty="0">
                <a:latin typeface="+mj-ea"/>
                <a:ea typeface="+mj-ea"/>
              </a:rPr>
              <a:t>　</a:t>
            </a:r>
            <a:r>
              <a:rPr lang="ja-JP" altLang="en-US" dirty="0" smtClean="0">
                <a:latin typeface="+mj-ea"/>
                <a:ea typeface="+mj-ea"/>
              </a:rPr>
              <a:t>　　</a:t>
            </a:r>
            <a:r>
              <a:rPr lang="en-US" altLang="ja-JP" dirty="0" smtClean="0">
                <a:latin typeface="+mj-ea"/>
                <a:ea typeface="+mj-ea"/>
              </a:rPr>
              <a:t>but </a:t>
            </a:r>
            <a:r>
              <a:rPr lang="en-US" altLang="ja-JP" i="1" dirty="0" smtClean="0">
                <a:latin typeface="+mj-ea"/>
                <a:ea typeface="+mj-ea"/>
              </a:rPr>
              <a:t>G. max</a:t>
            </a:r>
            <a:r>
              <a:rPr lang="en-US" altLang="ja-JP" dirty="0" smtClean="0">
                <a:latin typeface="+mj-ea"/>
                <a:ea typeface="+mj-ea"/>
              </a:rPr>
              <a:t> and </a:t>
            </a:r>
            <a:r>
              <a:rPr lang="en-US" altLang="ja-JP" i="1" dirty="0" smtClean="0">
                <a:latin typeface="+mj-ea"/>
                <a:ea typeface="+mj-ea"/>
              </a:rPr>
              <a:t>G. </a:t>
            </a:r>
            <a:r>
              <a:rPr lang="en-US" altLang="ja-JP" i="1" dirty="0" err="1" smtClean="0">
                <a:latin typeface="+mj-ea"/>
                <a:ea typeface="+mj-ea"/>
              </a:rPr>
              <a:t>soja</a:t>
            </a:r>
            <a:r>
              <a:rPr lang="en-US" altLang="ja-JP" dirty="0" smtClean="0">
                <a:latin typeface="+mj-ea"/>
                <a:ea typeface="+mj-ea"/>
              </a:rPr>
              <a:t> can be</a:t>
            </a:r>
            <a:r>
              <a:rPr lang="en-US" altLang="ja-JP" dirty="0" smtClean="0">
                <a:solidFill>
                  <a:srgbClr val="00B050"/>
                </a:solidFill>
                <a:latin typeface="+mj-ea"/>
                <a:ea typeface="+mj-ea"/>
              </a:rPr>
              <a:t> </a:t>
            </a:r>
          </a:p>
          <a:p>
            <a:pPr marL="0" indent="0">
              <a:buNone/>
            </a:pPr>
            <a:r>
              <a:rPr lang="ja-JP" altLang="en-US" dirty="0">
                <a:solidFill>
                  <a:srgbClr val="00B050"/>
                </a:solidFill>
                <a:latin typeface="+mj-ea"/>
                <a:ea typeface="+mj-ea"/>
              </a:rPr>
              <a:t>　</a:t>
            </a:r>
            <a:r>
              <a:rPr lang="ja-JP" altLang="en-US" dirty="0" smtClean="0">
                <a:solidFill>
                  <a:srgbClr val="00B050"/>
                </a:solidFill>
                <a:latin typeface="+mj-ea"/>
                <a:ea typeface="+mj-ea"/>
              </a:rPr>
              <a:t>　　　　　　</a:t>
            </a:r>
            <a:r>
              <a:rPr lang="en-US" altLang="ja-JP" dirty="0" smtClean="0">
                <a:latin typeface="+mj-ea"/>
                <a:ea typeface="+mj-ea"/>
              </a:rPr>
              <a:t>crossed in low frequency.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CB02-D932-49B9-9214-EB06546D895A}" type="slidenum">
              <a:rPr lang="ja-JP" altLang="en-US" smtClean="0">
                <a:latin typeface="+mj-ea"/>
                <a:ea typeface="+mj-ea"/>
              </a:rPr>
              <a:pPr/>
              <a:t>10</a:t>
            </a:fld>
            <a:endParaRPr lang="ja-JP" altLang="en-US" dirty="0">
              <a:latin typeface="+mj-ea"/>
              <a:ea typeface="+mj-ea"/>
            </a:endParaRPr>
          </a:p>
        </p:txBody>
      </p:sp>
      <p:pic>
        <p:nvPicPr>
          <p:cNvPr id="1026" name="Picture 2" descr="C:\Users\Satoh\Desktop\IMG_09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56792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CB02-D932-49B9-9214-EB06546D895A}" type="slidenum">
              <a:rPr lang="ja-JP" altLang="en-US" smtClean="0"/>
              <a:pPr/>
              <a:t>11</a:t>
            </a:fld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67544" y="188640"/>
            <a:ext cx="8228535" cy="1754326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ja-JP" sz="3600" b="1" dirty="0" smtClean="0">
                <a:solidFill>
                  <a:srgbClr val="0000FF"/>
                </a:solidFill>
                <a:latin typeface="+mj-ea"/>
                <a:ea typeface="+mj-ea"/>
              </a:rPr>
              <a:t>Supposed </a:t>
            </a:r>
            <a:r>
              <a:rPr lang="en-US" altLang="ja-JP" sz="3600" b="1" dirty="0">
                <a:solidFill>
                  <a:srgbClr val="0000FF"/>
                </a:solidFill>
                <a:latin typeface="+mj-ea"/>
                <a:ea typeface="+mj-ea"/>
              </a:rPr>
              <a:t>effects (assessment endpoint) </a:t>
            </a:r>
            <a:endParaRPr lang="en-US" altLang="ja-JP" sz="3600" b="1" dirty="0" smtClean="0">
              <a:solidFill>
                <a:srgbClr val="0000FF"/>
              </a:solidFill>
              <a:latin typeface="+mj-ea"/>
              <a:ea typeface="+mj-ea"/>
            </a:endParaRPr>
          </a:p>
          <a:p>
            <a:pPr algn="ctr"/>
            <a:r>
              <a:rPr lang="en-US" altLang="ja-JP" sz="3600" b="1" dirty="0" smtClean="0">
                <a:solidFill>
                  <a:srgbClr val="0000FF"/>
                </a:solidFill>
                <a:latin typeface="+mj-ea"/>
                <a:ea typeface="+mj-ea"/>
              </a:rPr>
              <a:t>of </a:t>
            </a:r>
            <a:r>
              <a:rPr lang="en-US" altLang="ja-JP" sz="3600" b="1" dirty="0">
                <a:solidFill>
                  <a:srgbClr val="0000FF"/>
                </a:solidFill>
                <a:latin typeface="+mj-ea"/>
                <a:ea typeface="+mj-ea"/>
              </a:rPr>
              <a:t>combination of host &amp; trait </a:t>
            </a:r>
            <a:endParaRPr lang="en-US" altLang="ja-JP" sz="3600" b="1" dirty="0" smtClean="0">
              <a:solidFill>
                <a:srgbClr val="0000FF"/>
              </a:solidFill>
              <a:latin typeface="+mj-ea"/>
              <a:ea typeface="+mj-ea"/>
            </a:endParaRPr>
          </a:p>
          <a:p>
            <a:pPr algn="ctr"/>
            <a:r>
              <a:rPr lang="en-US" altLang="ja-JP" sz="3600" b="1" dirty="0" smtClean="0">
                <a:solidFill>
                  <a:srgbClr val="0000FF"/>
                </a:solidFill>
                <a:latin typeface="+mj-ea"/>
                <a:ea typeface="+mj-ea"/>
              </a:rPr>
              <a:t>on </a:t>
            </a:r>
            <a:r>
              <a:rPr lang="en-US" altLang="ja-JP" sz="3600" b="1" dirty="0">
                <a:solidFill>
                  <a:srgbClr val="0000FF"/>
                </a:solidFill>
                <a:latin typeface="+mj-ea"/>
                <a:ea typeface="+mj-ea"/>
              </a:rPr>
              <a:t>the </a:t>
            </a:r>
            <a:r>
              <a:rPr lang="en-US" altLang="ja-JP" sz="3600" b="1" dirty="0" smtClean="0">
                <a:solidFill>
                  <a:srgbClr val="0000FF"/>
                </a:solidFill>
                <a:latin typeface="+mj-ea"/>
                <a:ea typeface="+mj-ea"/>
              </a:rPr>
              <a:t>biodiversity </a:t>
            </a:r>
            <a:r>
              <a:rPr lang="en-US" altLang="ja-JP" sz="3600" b="1" dirty="0">
                <a:solidFill>
                  <a:srgbClr val="0000FF"/>
                </a:solidFill>
                <a:latin typeface="+mj-ea"/>
                <a:ea typeface="+mj-ea"/>
              </a:rPr>
              <a:t>in Japan </a:t>
            </a: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93808617"/>
              </p:ext>
            </p:extLst>
          </p:nvPr>
        </p:nvGraphicFramePr>
        <p:xfrm>
          <a:off x="251520" y="2492896"/>
          <a:ext cx="8496944" cy="3844804"/>
        </p:xfrm>
        <a:graphic>
          <a:graphicData uri="http://schemas.openxmlformats.org/drawingml/2006/table">
            <a:tbl>
              <a:tblPr/>
              <a:tblGrid>
                <a:gridCol w="3384376"/>
                <a:gridCol w="5112568"/>
              </a:tblGrid>
              <a:tr h="4361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Host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   has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23163" marR="23163" marT="23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ＭＳ Ｐゴシック"/>
                        </a:rPr>
                        <a:t>Compatible native-plant </a:t>
                      </a:r>
                    </a:p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 in Japan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23163" marR="23163" marT="23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361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Trait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23163" marR="23163" marT="23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Biotic/abiotic-stress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tolerance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23163" marR="23163" marT="23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361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Effects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on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biodiversity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23163" marR="23163" marT="23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ＭＳ Ｐゴシック"/>
                        </a:rPr>
                        <a:t>Hybrid between </a:t>
                      </a:r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ＭＳ Ｐゴシック"/>
                        </a:rPr>
                        <a:t>GM</a:t>
                      </a:r>
                      <a:r>
                        <a:rPr lang="en-US" sz="24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ＭＳ Ｐゴシック"/>
                        </a:rPr>
                        <a:t> </a:t>
                      </a:r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ＭＳ Ｐゴシック"/>
                        </a:rPr>
                        <a:t>crop</a:t>
                      </a:r>
                      <a:r>
                        <a:rPr lang="en-US" sz="24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ＭＳ Ｐゴシック"/>
                        </a:rPr>
                        <a:t> &amp;</a:t>
                      </a:r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ＭＳ Ｐゴシック"/>
                        </a:rPr>
                        <a:t> </a:t>
                      </a:r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ＭＳ Ｐゴシック"/>
                        </a:rPr>
                        <a:t>native </a:t>
                      </a:r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ＭＳ Ｐゴシック"/>
                        </a:rPr>
                        <a:t>plant</a:t>
                      </a:r>
                      <a:r>
                        <a:rPr lang="en-US" sz="24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ＭＳ Ｐゴシック"/>
                        </a:rPr>
                        <a:t> </a:t>
                      </a:r>
                    </a:p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ＭＳ Ｐゴシック"/>
                        </a:rPr>
                        <a:t>spreads </a:t>
                      </a:r>
                    </a:p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ＭＳ Ｐゴシック"/>
                        </a:rPr>
                        <a:t>in wild population of native plant</a:t>
                      </a:r>
                    </a:p>
                    <a:p>
                      <a:pPr algn="ctr" fontAlgn="ctr"/>
                      <a:r>
                        <a:rPr lang="ja-JP" altLang="en-US" sz="24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ＭＳ Ｐゴシック"/>
                        </a:rPr>
                        <a:t>↓</a:t>
                      </a:r>
                      <a:r>
                        <a:rPr lang="ja-JP" alt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endParaRPr lang="en-US" altLang="ja-JP" sz="2400" b="1" i="0" u="none" strike="noStrike" dirty="0" smtClean="0">
                        <a:solidFill>
                          <a:srgbClr val="FF0000"/>
                        </a:solidFill>
                        <a:effectLst/>
                        <a:latin typeface="ＭＳ Ｐゴシック"/>
                      </a:endParaRPr>
                    </a:p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ＭＳ Ｐゴシック"/>
                        </a:rPr>
                        <a:t>Decrease in </a:t>
                      </a:r>
                      <a:r>
                        <a:rPr lang="en-US" sz="2400" b="1" i="0" u="sng" strike="noStrike" dirty="0" smtClean="0">
                          <a:solidFill>
                            <a:srgbClr val="FF0000"/>
                          </a:solidFill>
                          <a:effectLst/>
                          <a:latin typeface="ＭＳ Ｐゴシック"/>
                        </a:rPr>
                        <a:t>genetic diversity</a:t>
                      </a:r>
                      <a:r>
                        <a:rPr lang="en-US" sz="24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ＭＳ Ｐゴシック"/>
                        </a:rPr>
                        <a:t> of the population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23163" marR="23163" marT="23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361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Example of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crop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23163" marR="23163" marT="23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Soybean</a:t>
                      </a:r>
                    </a:p>
                  </a:txBody>
                  <a:tcPr marL="23163" marR="23163" marT="231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23046" y="5373216"/>
            <a:ext cx="83694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u="sng" dirty="0" smtClean="0">
                <a:solidFill>
                  <a:prstClr val="black"/>
                </a:solidFill>
              </a:rPr>
              <a:t>Literature</a:t>
            </a:r>
          </a:p>
          <a:p>
            <a:r>
              <a:rPr lang="en-US" altLang="ja-JP" sz="2000" dirty="0" smtClean="0">
                <a:solidFill>
                  <a:prstClr val="black"/>
                </a:solidFill>
              </a:rPr>
              <a:t>*</a:t>
            </a:r>
            <a:r>
              <a:rPr lang="en-US" sz="2000" dirty="0" smtClean="0">
                <a:latin typeface="+mj-ea"/>
                <a:ea typeface="+mj-ea"/>
              </a:rPr>
              <a:t>Abe et al. 2001; Yoshimura et al. 2006, Nakayama &amp; Yamaguchi 2002, </a:t>
            </a:r>
          </a:p>
          <a:p>
            <a:r>
              <a:rPr lang="en-US" sz="2000" dirty="0">
                <a:latin typeface="+mj-ea"/>
                <a:ea typeface="+mj-ea"/>
              </a:rPr>
              <a:t> </a:t>
            </a:r>
            <a:r>
              <a:rPr lang="en-US" sz="2000" dirty="0" smtClean="0">
                <a:latin typeface="+mj-ea"/>
                <a:ea typeface="+mj-ea"/>
              </a:rPr>
              <a:t> </a:t>
            </a:r>
            <a:r>
              <a:rPr lang="en-US" sz="2000" dirty="0" err="1" smtClean="0">
                <a:latin typeface="+mj-ea"/>
                <a:ea typeface="+mj-ea"/>
              </a:rPr>
              <a:t>Mizuguti</a:t>
            </a:r>
            <a:r>
              <a:rPr lang="en-US" sz="2000" dirty="0" smtClean="0">
                <a:latin typeface="+mj-ea"/>
                <a:ea typeface="+mj-ea"/>
              </a:rPr>
              <a:t> et al. 2009; Yoshimura 2008</a:t>
            </a:r>
          </a:p>
          <a:p>
            <a:r>
              <a:rPr lang="en-US" sz="2000" dirty="0" smtClean="0">
                <a:latin typeface="+mj-ea"/>
                <a:ea typeface="+mj-ea"/>
              </a:rPr>
              <a:t>**Kuroda et al. 2010</a:t>
            </a:r>
            <a:endParaRPr lang="en-US" sz="2000" dirty="0">
              <a:latin typeface="+mj-ea"/>
              <a:ea typeface="+mj-e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-36512" y="1556792"/>
            <a:ext cx="9342622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ja-JP" altLang="en-US" sz="3200" b="1" dirty="0">
                <a:latin typeface="+mj-ea"/>
                <a:ea typeface="+mj-ea"/>
              </a:rPr>
              <a:t>・</a:t>
            </a:r>
            <a:r>
              <a:rPr lang="en-US" altLang="ja-JP" sz="3200" b="1" dirty="0">
                <a:latin typeface="+mj-ea"/>
                <a:ea typeface="+mj-ea"/>
              </a:rPr>
              <a:t>Evaluation of risk of out-crossing and </a:t>
            </a:r>
          </a:p>
          <a:p>
            <a:pPr marL="0" indent="0">
              <a:buNone/>
            </a:pPr>
            <a:r>
              <a:rPr lang="ja-JP" altLang="en-US" sz="3200" b="1" dirty="0">
                <a:latin typeface="+mj-ea"/>
                <a:ea typeface="+mj-ea"/>
              </a:rPr>
              <a:t>　　　　　　　</a:t>
            </a:r>
            <a:r>
              <a:rPr lang="en-US" altLang="ja-JP" sz="3200" b="1" dirty="0">
                <a:latin typeface="+mj-ea"/>
                <a:ea typeface="+mj-ea"/>
              </a:rPr>
              <a:t>its consequence (gene introgression)</a:t>
            </a:r>
          </a:p>
          <a:p>
            <a:pPr marL="0" indent="0">
              <a:buNone/>
            </a:pPr>
            <a:endParaRPr lang="en-US" altLang="ja-JP" sz="3200" dirty="0">
              <a:latin typeface="+mj-ea"/>
              <a:ea typeface="+mj-ea"/>
            </a:endParaRPr>
          </a:p>
          <a:p>
            <a:pPr marL="914400" lvl="1" indent="-514350">
              <a:buFont typeface="+mj-lt"/>
              <a:buAutoNum type="alphaLcPeriod"/>
            </a:pPr>
            <a:r>
              <a:rPr lang="en-US" altLang="ja-JP" sz="3200" dirty="0">
                <a:latin typeface="+mj-ea"/>
                <a:ea typeface="+mj-ea"/>
              </a:rPr>
              <a:t>Out-crossing rate :</a:t>
            </a:r>
            <a:r>
              <a:rPr lang="en-US" altLang="ja-JP" sz="3200" dirty="0">
                <a:solidFill>
                  <a:srgbClr val="00B050"/>
                </a:solidFill>
                <a:latin typeface="+mj-ea"/>
                <a:ea typeface="+mj-ea"/>
              </a:rPr>
              <a:t> Less than 1 %</a:t>
            </a:r>
            <a:r>
              <a:rPr lang="en-US" altLang="ja-JP" sz="3200" baseline="30000" dirty="0">
                <a:solidFill>
                  <a:srgbClr val="00B050"/>
                </a:solidFill>
                <a:latin typeface="+mj-ea"/>
                <a:ea typeface="+mj-ea"/>
              </a:rPr>
              <a:t>*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altLang="ja-JP" sz="3200" dirty="0">
                <a:latin typeface="+mj-ea"/>
                <a:ea typeface="+mj-ea"/>
              </a:rPr>
              <a:t>Survivability of hybrids between soybean </a:t>
            </a:r>
            <a:endParaRPr lang="en-US" altLang="ja-JP" sz="3200" dirty="0" smtClean="0">
              <a:latin typeface="+mj-ea"/>
              <a:ea typeface="+mj-ea"/>
            </a:endParaRPr>
          </a:p>
          <a:p>
            <a:pPr marL="400050" lvl="1"/>
            <a:r>
              <a:rPr lang="en-US" altLang="ja-JP" sz="3200" dirty="0">
                <a:latin typeface="+mj-ea"/>
                <a:ea typeface="+mj-ea"/>
              </a:rPr>
              <a:t> </a:t>
            </a:r>
            <a:r>
              <a:rPr lang="en-US" altLang="ja-JP" sz="3200" dirty="0" smtClean="0">
                <a:latin typeface="+mj-ea"/>
                <a:ea typeface="+mj-ea"/>
              </a:rPr>
              <a:t>      and </a:t>
            </a:r>
            <a:r>
              <a:rPr lang="en-US" altLang="ja-JP" sz="3200" dirty="0">
                <a:latin typeface="+mj-ea"/>
                <a:ea typeface="+mj-ea"/>
              </a:rPr>
              <a:t>wild soy</a:t>
            </a:r>
            <a:r>
              <a:rPr lang="ja-JP" altLang="en-US" sz="3200" dirty="0">
                <a:latin typeface="+mj-ea"/>
                <a:ea typeface="+mj-ea"/>
              </a:rPr>
              <a:t>  </a:t>
            </a:r>
            <a:r>
              <a:rPr lang="en-US" altLang="ja-JP" sz="3200" dirty="0">
                <a:latin typeface="+mj-ea"/>
                <a:ea typeface="+mj-ea"/>
              </a:rPr>
              <a:t>:  Hybrids </a:t>
            </a:r>
            <a:r>
              <a:rPr lang="en-US" altLang="ja-JP" sz="3200" dirty="0" smtClean="0">
                <a:latin typeface="+mj-ea"/>
                <a:ea typeface="+mj-ea"/>
              </a:rPr>
              <a:t>disappeared</a:t>
            </a:r>
            <a:r>
              <a:rPr lang="en-US" altLang="ja-JP" sz="3200" dirty="0">
                <a:latin typeface="+mj-ea"/>
              </a:rPr>
              <a:t> in </a:t>
            </a:r>
            <a:r>
              <a:rPr lang="en-US" altLang="ja-JP" sz="3200" dirty="0">
                <a:solidFill>
                  <a:srgbClr val="00B050"/>
                </a:solidFill>
                <a:latin typeface="+mj-ea"/>
              </a:rPr>
              <a:t>one or </a:t>
            </a:r>
            <a:endParaRPr lang="en-US" altLang="ja-JP" sz="3200" dirty="0" smtClean="0">
              <a:latin typeface="+mj-ea"/>
              <a:ea typeface="+mj-ea"/>
            </a:endParaRPr>
          </a:p>
          <a:p>
            <a:pPr marL="400050" lvl="1"/>
            <a:r>
              <a:rPr lang="en-US" altLang="ja-JP" sz="3200" dirty="0" smtClean="0">
                <a:solidFill>
                  <a:srgbClr val="00B050"/>
                </a:solidFill>
                <a:latin typeface="+mj-ea"/>
                <a:ea typeface="+mj-ea"/>
              </a:rPr>
              <a:t>             two generations</a:t>
            </a:r>
            <a:r>
              <a:rPr lang="en-US" altLang="ja-JP" sz="3200" dirty="0" smtClean="0">
                <a:latin typeface="+mj-ea"/>
                <a:ea typeface="+mj-ea"/>
              </a:rPr>
              <a:t> </a:t>
            </a:r>
            <a:r>
              <a:rPr lang="en-US" altLang="ja-JP" sz="3200" dirty="0">
                <a:latin typeface="+mj-ea"/>
                <a:ea typeface="+mj-ea"/>
              </a:rPr>
              <a:t>in natural habitat</a:t>
            </a:r>
            <a:r>
              <a:rPr lang="en-US" altLang="ja-JP" sz="3200" baseline="30000" dirty="0" smtClean="0">
                <a:latin typeface="+mj-ea"/>
                <a:ea typeface="+mj-ea"/>
              </a:rPr>
              <a:t>**</a:t>
            </a:r>
            <a:endParaRPr lang="en-US" altLang="ja-JP" sz="3200" baseline="30000" dirty="0">
              <a:latin typeface="+mj-ea"/>
              <a:ea typeface="+mj-ea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309236" y="260648"/>
            <a:ext cx="6712094" cy="646331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altLang="ja-JP" sz="3600" b="1" dirty="0">
                <a:solidFill>
                  <a:srgbClr val="0000FF"/>
                </a:solidFill>
                <a:latin typeface="+mj-ea"/>
                <a:ea typeface="+mj-ea"/>
              </a:rPr>
              <a:t>ERA of </a:t>
            </a:r>
            <a:r>
              <a:rPr lang="en-US" altLang="ja-JP" sz="3600" b="1" dirty="0" err="1">
                <a:solidFill>
                  <a:srgbClr val="0000FF"/>
                </a:solidFill>
                <a:latin typeface="+mj-ea"/>
                <a:ea typeface="+mj-ea"/>
              </a:rPr>
              <a:t>Bt</a:t>
            </a:r>
            <a:r>
              <a:rPr lang="en-US" altLang="ja-JP" sz="3600" b="1" dirty="0">
                <a:solidFill>
                  <a:srgbClr val="0000FF"/>
                </a:solidFill>
                <a:latin typeface="+mj-ea"/>
                <a:ea typeface="+mj-ea"/>
              </a:rPr>
              <a:t> </a:t>
            </a:r>
            <a:r>
              <a:rPr lang="en-US" altLang="ja-JP" sz="3600" b="1" dirty="0" smtClean="0">
                <a:solidFill>
                  <a:srgbClr val="0000FF"/>
                </a:solidFill>
                <a:latin typeface="+mj-ea"/>
                <a:ea typeface="+mj-ea"/>
              </a:rPr>
              <a:t>soybean </a:t>
            </a:r>
            <a:r>
              <a:rPr lang="en-US" altLang="ja-JP" sz="3600" b="1" dirty="0">
                <a:solidFill>
                  <a:srgbClr val="0000FF"/>
                </a:solidFill>
                <a:latin typeface="+mj-ea"/>
                <a:ea typeface="+mj-ea"/>
              </a:rPr>
              <a:t>for </a:t>
            </a:r>
            <a:r>
              <a:rPr lang="en-US" altLang="ja-JP" sz="3600" b="1" dirty="0" smtClean="0">
                <a:solidFill>
                  <a:srgbClr val="0000FF"/>
                </a:solidFill>
                <a:latin typeface="+mj-ea"/>
                <a:ea typeface="+mj-ea"/>
              </a:rPr>
              <a:t>cultivation</a:t>
            </a:r>
            <a:endParaRPr kumimoji="1" lang="ja-JP" altLang="en-US" sz="3600" b="1" dirty="0">
              <a:solidFill>
                <a:srgbClr val="0000FF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479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95536" y="1484784"/>
            <a:ext cx="8060220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00050" lvl="1" indent="0">
              <a:buNone/>
            </a:pPr>
            <a:r>
              <a:rPr lang="en-US" altLang="ja-JP" sz="3200" dirty="0" smtClean="0">
                <a:latin typeface="+mj-ea"/>
                <a:ea typeface="+mj-ea"/>
              </a:rPr>
              <a:t>c</a:t>
            </a:r>
            <a:r>
              <a:rPr lang="en-US" altLang="ja-JP" sz="3200" dirty="0">
                <a:latin typeface="+mj-ea"/>
                <a:ea typeface="+mj-ea"/>
              </a:rPr>
              <a:t>. </a:t>
            </a:r>
            <a:r>
              <a:rPr lang="en-US" altLang="ja-JP" sz="3200" dirty="0" smtClean="0">
                <a:latin typeface="+mj-ea"/>
                <a:ea typeface="+mj-ea"/>
              </a:rPr>
              <a:t>Effect of insect </a:t>
            </a:r>
            <a:r>
              <a:rPr lang="en-US" altLang="ja-JP" sz="3200" dirty="0">
                <a:latin typeface="+mj-ea"/>
                <a:ea typeface="+mj-ea"/>
              </a:rPr>
              <a:t>damages </a:t>
            </a:r>
            <a:r>
              <a:rPr lang="en-US" altLang="ja-JP" sz="3200" dirty="0" smtClean="0">
                <a:latin typeface="+mj-ea"/>
                <a:ea typeface="+mj-ea"/>
              </a:rPr>
              <a:t>on </a:t>
            </a:r>
            <a:r>
              <a:rPr lang="en-US" altLang="ja-JP" sz="3200" dirty="0">
                <a:latin typeface="+mj-ea"/>
                <a:ea typeface="+mj-ea"/>
              </a:rPr>
              <a:t>wild soy </a:t>
            </a:r>
          </a:p>
          <a:p>
            <a:pPr marL="400050" lvl="1" indent="0">
              <a:buNone/>
            </a:pPr>
            <a:r>
              <a:rPr lang="en-US" altLang="ja-JP" sz="3200" dirty="0">
                <a:latin typeface="+mj-ea"/>
                <a:ea typeface="+mj-ea"/>
              </a:rPr>
              <a:t>           by </a:t>
            </a:r>
            <a:r>
              <a:rPr lang="en-US" altLang="ja-JP" sz="3200" dirty="0" err="1">
                <a:latin typeface="+mj-ea"/>
                <a:ea typeface="+mj-ea"/>
              </a:rPr>
              <a:t>Lepidopteran</a:t>
            </a:r>
            <a:r>
              <a:rPr lang="en-US" altLang="ja-JP" sz="3200" dirty="0">
                <a:latin typeface="+mj-ea"/>
                <a:ea typeface="+mj-ea"/>
              </a:rPr>
              <a:t> insects (moth)</a:t>
            </a:r>
          </a:p>
          <a:p>
            <a:pPr marL="400050" lvl="1" indent="0">
              <a:buNone/>
            </a:pPr>
            <a:endParaRPr lang="en-US" altLang="ja-JP" sz="3200" dirty="0">
              <a:latin typeface="+mj-ea"/>
              <a:ea typeface="+mj-ea"/>
            </a:endParaRPr>
          </a:p>
          <a:p>
            <a:pPr marL="800100" lvl="2"/>
            <a:r>
              <a:rPr lang="en-US" altLang="ja-JP" sz="3200" dirty="0" err="1" smtClean="0">
                <a:latin typeface="+mj-ea"/>
                <a:ea typeface="+mj-ea"/>
              </a:rPr>
              <a:t>i</a:t>
            </a:r>
            <a:r>
              <a:rPr lang="en-US" altLang="ja-JP" sz="3200" dirty="0" smtClean="0">
                <a:latin typeface="+mj-ea"/>
                <a:ea typeface="+mj-ea"/>
              </a:rPr>
              <a:t>.</a:t>
            </a:r>
            <a:r>
              <a:rPr lang="en-US" altLang="ja-JP" sz="3200" dirty="0" smtClean="0">
                <a:solidFill>
                  <a:srgbClr val="00B050"/>
                </a:solidFill>
                <a:latin typeface="+mj-ea"/>
                <a:ea typeface="+mj-ea"/>
              </a:rPr>
              <a:t> Field </a:t>
            </a:r>
            <a:r>
              <a:rPr lang="en-US" altLang="ja-JP" sz="3200" dirty="0">
                <a:solidFill>
                  <a:srgbClr val="00B050"/>
                </a:solidFill>
                <a:latin typeface="+mj-ea"/>
                <a:ea typeface="+mj-ea"/>
              </a:rPr>
              <a:t>survey </a:t>
            </a:r>
            <a:r>
              <a:rPr lang="en-US" altLang="ja-JP" sz="3200" dirty="0">
                <a:latin typeface="+mj-ea"/>
                <a:ea typeface="+mj-ea"/>
              </a:rPr>
              <a:t>of insect damages </a:t>
            </a:r>
          </a:p>
          <a:p>
            <a:pPr marL="800100" lvl="2"/>
            <a:r>
              <a:rPr lang="en-US" altLang="ja-JP" sz="3200" dirty="0" smtClean="0">
                <a:latin typeface="+mj-ea"/>
                <a:ea typeface="+mj-ea"/>
              </a:rPr>
              <a:t>ii.</a:t>
            </a:r>
            <a:r>
              <a:rPr lang="en-US" altLang="ja-JP" sz="3200" dirty="0" smtClean="0">
                <a:solidFill>
                  <a:srgbClr val="00B050"/>
                </a:solidFill>
                <a:latin typeface="+mj-ea"/>
                <a:ea typeface="+mj-ea"/>
              </a:rPr>
              <a:t> Defoliation </a:t>
            </a:r>
            <a:r>
              <a:rPr lang="en-US" altLang="ja-JP" sz="3200" dirty="0">
                <a:solidFill>
                  <a:srgbClr val="00B050"/>
                </a:solidFill>
                <a:latin typeface="+mj-ea"/>
                <a:ea typeface="+mj-ea"/>
              </a:rPr>
              <a:t>study </a:t>
            </a:r>
            <a:r>
              <a:rPr lang="en-US" altLang="ja-JP" sz="3200" dirty="0">
                <a:latin typeface="+mj-ea"/>
                <a:ea typeface="+mj-ea"/>
              </a:rPr>
              <a:t>in greenhouse </a:t>
            </a:r>
          </a:p>
          <a:p>
            <a:pPr marL="800100" lvl="2" indent="0">
              <a:buNone/>
            </a:pPr>
            <a:r>
              <a:rPr lang="en-US" altLang="ja-JP" sz="3200" dirty="0">
                <a:latin typeface="+mj-ea"/>
                <a:ea typeface="+mj-ea"/>
              </a:rPr>
              <a:t>       </a:t>
            </a:r>
            <a:r>
              <a:rPr lang="en-US" altLang="ja-JP" sz="3200" dirty="0" smtClean="0">
                <a:latin typeface="+mj-ea"/>
                <a:ea typeface="+mj-ea"/>
              </a:rPr>
              <a:t>for </a:t>
            </a:r>
            <a:r>
              <a:rPr lang="en-US" altLang="ja-JP" sz="3200" dirty="0">
                <a:latin typeface="+mj-ea"/>
                <a:ea typeface="+mj-ea"/>
              </a:rPr>
              <a:t>pod and seed production </a:t>
            </a:r>
          </a:p>
          <a:p>
            <a:r>
              <a:rPr lang="en-US" altLang="ja-JP" sz="3200" dirty="0" smtClean="0">
                <a:latin typeface="+mj-ea"/>
                <a:ea typeface="+mj-ea"/>
              </a:rPr>
              <a:t>                                        b</a:t>
            </a:r>
            <a:r>
              <a:rPr kumimoji="1" lang="en-US" altLang="ja-JP" sz="3200" dirty="0" smtClean="0">
                <a:latin typeface="+mj-ea"/>
                <a:ea typeface="+mj-ea"/>
              </a:rPr>
              <a:t>y Monsanto Co.</a:t>
            </a:r>
            <a:endParaRPr kumimoji="1" lang="ja-JP" altLang="en-US" sz="3200" dirty="0">
              <a:latin typeface="+mj-ea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59632" y="260648"/>
            <a:ext cx="6712094" cy="646331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altLang="ja-JP" sz="3600" b="1" dirty="0">
                <a:solidFill>
                  <a:srgbClr val="0000FF"/>
                </a:solidFill>
                <a:latin typeface="+mj-ea"/>
                <a:ea typeface="+mj-ea"/>
              </a:rPr>
              <a:t>ERA of </a:t>
            </a:r>
            <a:r>
              <a:rPr lang="en-US" altLang="ja-JP" sz="3600" b="1" dirty="0" err="1">
                <a:solidFill>
                  <a:srgbClr val="0000FF"/>
                </a:solidFill>
                <a:latin typeface="+mj-ea"/>
                <a:ea typeface="+mj-ea"/>
              </a:rPr>
              <a:t>Bt</a:t>
            </a:r>
            <a:r>
              <a:rPr lang="en-US" altLang="ja-JP" sz="3600" b="1" dirty="0">
                <a:solidFill>
                  <a:srgbClr val="0000FF"/>
                </a:solidFill>
                <a:latin typeface="+mj-ea"/>
                <a:ea typeface="+mj-ea"/>
              </a:rPr>
              <a:t> </a:t>
            </a:r>
            <a:r>
              <a:rPr lang="en-US" altLang="ja-JP" sz="3600" b="1" dirty="0" smtClean="0">
                <a:solidFill>
                  <a:srgbClr val="0000FF"/>
                </a:solidFill>
                <a:latin typeface="+mj-ea"/>
                <a:ea typeface="+mj-ea"/>
              </a:rPr>
              <a:t>soybean </a:t>
            </a:r>
            <a:r>
              <a:rPr lang="en-US" altLang="ja-JP" sz="3600" b="1" dirty="0">
                <a:solidFill>
                  <a:srgbClr val="0000FF"/>
                </a:solidFill>
                <a:latin typeface="+mj-ea"/>
                <a:ea typeface="+mj-ea"/>
              </a:rPr>
              <a:t>for </a:t>
            </a:r>
            <a:r>
              <a:rPr lang="en-US" altLang="ja-JP" sz="3600" b="1" dirty="0" smtClean="0">
                <a:solidFill>
                  <a:srgbClr val="0000FF"/>
                </a:solidFill>
                <a:latin typeface="+mj-ea"/>
                <a:ea typeface="+mj-ea"/>
              </a:rPr>
              <a:t>cultivation</a:t>
            </a:r>
            <a:endParaRPr kumimoji="1" lang="ja-JP" altLang="en-US" sz="3600" b="1" dirty="0">
              <a:solidFill>
                <a:srgbClr val="0000FF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06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xmlns="" val="13400990"/>
              </p:ext>
            </p:extLst>
          </p:nvPr>
        </p:nvGraphicFramePr>
        <p:xfrm>
          <a:off x="179512" y="836712"/>
          <a:ext cx="4191000" cy="35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xmlns="" val="52214193"/>
              </p:ext>
            </p:extLst>
          </p:nvPr>
        </p:nvGraphicFramePr>
        <p:xfrm>
          <a:off x="4427984" y="836712"/>
          <a:ext cx="5544616" cy="36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9512" y="4437112"/>
            <a:ext cx="4248472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  <a:buFont typeface="Wingdings" pitchFamily="2" charset="2"/>
              <a:buChar char="§"/>
            </a:pPr>
            <a:r>
              <a:rPr lang="en-US" sz="1400" dirty="0">
                <a:latin typeface="+mj-ea"/>
                <a:ea typeface="+mj-ea"/>
              </a:rPr>
              <a:t>The survey was </a:t>
            </a:r>
            <a:r>
              <a:rPr lang="en-US" sz="1400" dirty="0" smtClean="0">
                <a:latin typeface="+mj-ea"/>
                <a:ea typeface="+mj-ea"/>
              </a:rPr>
              <a:t>conducted in 2011 from Jun</a:t>
            </a:r>
            <a:r>
              <a:rPr lang="en-US" sz="1400" dirty="0">
                <a:latin typeface="+mj-ea"/>
                <a:ea typeface="+mj-ea"/>
              </a:rPr>
              <a:t>. </a:t>
            </a:r>
            <a:r>
              <a:rPr lang="en-US" sz="1400" dirty="0" smtClean="0">
                <a:latin typeface="+mj-ea"/>
                <a:ea typeface="+mj-ea"/>
              </a:rPr>
              <a:t>27 – Sep. 29 every two weeks at 23 individual observation areas.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0" y="4415770"/>
            <a:ext cx="4320480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  <a:buFont typeface="Wingdings" pitchFamily="2" charset="2"/>
              <a:buChar char="§"/>
            </a:pPr>
            <a:r>
              <a:rPr lang="en-US" sz="1400" dirty="0">
                <a:latin typeface="+mj-ea"/>
                <a:ea typeface="+mj-ea"/>
              </a:rPr>
              <a:t>The survey was conducted </a:t>
            </a:r>
            <a:r>
              <a:rPr lang="en-US" sz="1400" dirty="0" smtClean="0">
                <a:latin typeface="+mj-ea"/>
                <a:ea typeface="+mj-ea"/>
              </a:rPr>
              <a:t>in 2011 from Jun. 29 – Oct. 6 every two weeks at 17 individual observation areas.</a:t>
            </a:r>
          </a:p>
        </p:txBody>
      </p:sp>
      <p:sp>
        <p:nvSpPr>
          <p:cNvPr id="8" name="Rectangle 7"/>
          <p:cNvSpPr/>
          <p:nvPr/>
        </p:nvSpPr>
        <p:spPr>
          <a:xfrm>
            <a:off x="35496" y="44624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lvl="1" indent="-342900" algn="ctr"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0000FF"/>
                </a:solidFill>
                <a:latin typeface="+mj-ea"/>
                <a:ea typeface="+mj-ea"/>
              </a:rPr>
              <a:t>Result of Field Survey of Wild Soy Populations </a:t>
            </a:r>
          </a:p>
          <a:p>
            <a:pPr marL="857250" lvl="1" indent="-342900" algn="ctr"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0000FF"/>
                </a:solidFill>
                <a:latin typeface="+mj-ea"/>
                <a:ea typeface="+mj-ea"/>
              </a:rPr>
              <a:t>in Ibaraki and Saga in 2011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982" y="5139698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Feeding damage from </a:t>
            </a:r>
            <a:r>
              <a:rPr lang="en-US" sz="2000" b="1" dirty="0" err="1" smtClean="0">
                <a:solidFill>
                  <a:srgbClr val="FF0000"/>
                </a:solidFill>
                <a:latin typeface="+mj-ea"/>
                <a:ea typeface="+mj-ea"/>
              </a:rPr>
              <a:t>Lepidopteran</a:t>
            </a:r>
            <a:r>
              <a:rPr 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 spp. was very low </a:t>
            </a:r>
            <a:r>
              <a:rPr lang="en-US" sz="2000" b="1" dirty="0" smtClean="0">
                <a:latin typeface="+mj-ea"/>
                <a:ea typeface="+mj-ea"/>
              </a:rPr>
              <a:t>(</a:t>
            </a:r>
            <a:r>
              <a:rPr lang="ja-JP" altLang="en-US" sz="2000" b="1" dirty="0" smtClean="0">
                <a:latin typeface="+mj-ea"/>
                <a:ea typeface="+mj-ea"/>
              </a:rPr>
              <a:t>＜</a:t>
            </a:r>
            <a:r>
              <a:rPr lang="en-US" altLang="ja-JP" sz="2000" b="1" dirty="0" smtClean="0">
                <a:latin typeface="+mj-ea"/>
                <a:ea typeface="+mj-ea"/>
              </a:rPr>
              <a:t>2%)</a:t>
            </a:r>
            <a:r>
              <a:rPr lang="en-US" sz="2000" b="1" dirty="0" smtClean="0">
                <a:latin typeface="+mj-ea"/>
                <a:ea typeface="+mj-ea"/>
              </a:rPr>
              <a:t> and  lower than that from </a:t>
            </a:r>
            <a:r>
              <a:rPr lang="en-US" sz="2000" b="1" dirty="0" err="1" smtClean="0">
                <a:latin typeface="+mj-ea"/>
                <a:ea typeface="+mj-ea"/>
              </a:rPr>
              <a:t>Orthopteran</a:t>
            </a:r>
            <a:r>
              <a:rPr lang="en-US" sz="2000" b="1" dirty="0" smtClean="0">
                <a:latin typeface="+mj-ea"/>
                <a:ea typeface="+mj-ea"/>
              </a:rPr>
              <a:t> (</a:t>
            </a:r>
            <a:r>
              <a:rPr lang="ja-JP" altLang="en-US" sz="2000" b="1" dirty="0" smtClean="0">
                <a:latin typeface="+mj-ea"/>
                <a:ea typeface="+mj-ea"/>
              </a:rPr>
              <a:t>＜</a:t>
            </a:r>
            <a:r>
              <a:rPr lang="en-US" altLang="ja-JP" sz="2000" b="1" dirty="0" smtClean="0">
                <a:latin typeface="+mj-ea"/>
                <a:ea typeface="+mj-ea"/>
              </a:rPr>
              <a:t>20%) </a:t>
            </a:r>
            <a:r>
              <a:rPr lang="en-US" sz="2000" b="1" dirty="0" smtClean="0">
                <a:latin typeface="+mj-ea"/>
                <a:ea typeface="+mj-ea"/>
              </a:rPr>
              <a:t>and Coleopteran </a:t>
            </a:r>
            <a:r>
              <a:rPr lang="en-US" sz="2000" b="1" dirty="0" err="1" smtClean="0">
                <a:latin typeface="+mj-ea"/>
                <a:ea typeface="+mj-ea"/>
              </a:rPr>
              <a:t>spp</a:t>
            </a:r>
            <a:r>
              <a:rPr lang="en-US" sz="2000" b="1" dirty="0" smtClean="0">
                <a:latin typeface="+mj-ea"/>
                <a:ea typeface="+mj-ea"/>
              </a:rPr>
              <a:t> (</a:t>
            </a:r>
            <a:r>
              <a:rPr lang="ja-JP" altLang="en-US" sz="2000" b="1" dirty="0" smtClean="0">
                <a:latin typeface="+mj-ea"/>
                <a:ea typeface="+mj-ea"/>
              </a:rPr>
              <a:t>＜</a:t>
            </a:r>
            <a:r>
              <a:rPr lang="en-US" sz="2000" b="1" dirty="0" smtClean="0">
                <a:latin typeface="+mj-ea"/>
                <a:ea typeface="+mj-ea"/>
              </a:rPr>
              <a:t>9%) in both Ibaraki and Saga.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2000" b="1" dirty="0" smtClean="0">
                <a:latin typeface="+mj-ea"/>
                <a:ea typeface="+mj-ea"/>
              </a:rPr>
              <a:t>However, the observation </a:t>
            </a:r>
            <a:r>
              <a:rPr 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didn’t cover seedling stages </a:t>
            </a:r>
            <a:r>
              <a:rPr lang="en-US" sz="2000" b="1" dirty="0" smtClean="0">
                <a:latin typeface="+mj-ea"/>
                <a:ea typeface="+mj-ea"/>
              </a:rPr>
              <a:t>in early spring.</a:t>
            </a:r>
            <a:endParaRPr lang="en-US" sz="2000" dirty="0">
              <a:latin typeface="+mj-ea"/>
              <a:ea typeface="+mj-ea"/>
            </a:endParaRPr>
          </a:p>
        </p:txBody>
      </p:sp>
      <p:pic>
        <p:nvPicPr>
          <p:cNvPr id="9" name="Picture 3" descr="TAG_3C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96556" y="61726"/>
            <a:ext cx="1547444" cy="609599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3694450" y="1916832"/>
            <a:ext cx="141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G</a:t>
            </a:r>
            <a:r>
              <a:rPr kumimoji="1" lang="en-US" altLang="ja-JP" b="1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rasshopper</a:t>
            </a:r>
            <a:endParaRPr kumimoji="1" lang="ja-JP" altLang="en-US" b="1" dirty="0">
              <a:solidFill>
                <a:schemeClr val="accent6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309373" y="2420888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rgbClr val="0070C0"/>
                </a:solidFill>
                <a:latin typeface="+mj-ea"/>
                <a:ea typeface="+mj-ea"/>
              </a:rPr>
              <a:t>B</a:t>
            </a:r>
            <a:r>
              <a:rPr lang="en-US" altLang="ja-JP" b="1" dirty="0" smtClean="0">
                <a:solidFill>
                  <a:srgbClr val="0070C0"/>
                </a:solidFill>
                <a:latin typeface="+mj-ea"/>
                <a:ea typeface="+mj-ea"/>
              </a:rPr>
              <a:t>eetle</a:t>
            </a:r>
            <a:endParaRPr kumimoji="1" lang="ja-JP" altLang="en-US" b="1" dirty="0">
              <a:solidFill>
                <a:srgbClr val="0070C0"/>
              </a:solidFill>
              <a:latin typeface="+mj-ea"/>
              <a:ea typeface="+mj-ea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378429" y="2862228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rgbClr val="00B050"/>
                </a:solidFill>
                <a:latin typeface="+mj-ea"/>
                <a:ea typeface="+mj-ea"/>
              </a:rPr>
              <a:t>M</a:t>
            </a:r>
            <a:r>
              <a:rPr lang="en-US" altLang="ja-JP" b="1" dirty="0" smtClean="0">
                <a:solidFill>
                  <a:srgbClr val="00B050"/>
                </a:solidFill>
                <a:latin typeface="+mj-ea"/>
                <a:ea typeface="+mj-ea"/>
              </a:rPr>
              <a:t>oth</a:t>
            </a:r>
            <a:endParaRPr kumimoji="1" lang="ja-JP" altLang="en-US" b="1" dirty="0">
              <a:solidFill>
                <a:srgbClr val="00B050"/>
              </a:solidFill>
              <a:latin typeface="+mj-ea"/>
              <a:ea typeface="+mj-ea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430110" y="1516142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  <a:latin typeface="+mj-ea"/>
                <a:ea typeface="+mj-ea"/>
              </a:rPr>
              <a:t>Total</a:t>
            </a:r>
            <a:endParaRPr kumimoji="1" lang="ja-JP" altLang="en-US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7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0528" y="273050"/>
            <a:ext cx="8784976" cy="1162050"/>
          </a:xfrm>
        </p:spPr>
        <p:txBody>
          <a:bodyPr>
            <a:noAutofit/>
          </a:bodyPr>
          <a:lstStyle/>
          <a:p>
            <a:pPr lvl="1" algn="ctr"/>
            <a:r>
              <a:rPr lang="en-US" sz="3600" b="1" dirty="0" smtClean="0">
                <a:solidFill>
                  <a:srgbClr val="0000FF"/>
                </a:solidFill>
                <a:latin typeface="+mj-ea"/>
                <a:ea typeface="+mj-ea"/>
              </a:rPr>
              <a:t>Evaluation of </a:t>
            </a:r>
            <a:r>
              <a:rPr lang="en-US" sz="3600" b="1" dirty="0">
                <a:solidFill>
                  <a:srgbClr val="0000FF"/>
                </a:solidFill>
                <a:latin typeface="+mj-ea"/>
                <a:ea typeface="+mj-ea"/>
              </a:rPr>
              <a:t>D</a:t>
            </a:r>
            <a:r>
              <a:rPr lang="en-US" sz="3600" b="1" dirty="0" smtClean="0">
                <a:solidFill>
                  <a:srgbClr val="0000FF"/>
                </a:solidFill>
                <a:latin typeface="+mj-ea"/>
                <a:ea typeface="+mj-ea"/>
              </a:rPr>
              <a:t>efoliation Effects </a:t>
            </a:r>
            <a:br>
              <a:rPr lang="en-US" sz="3600" b="1" dirty="0" smtClean="0">
                <a:solidFill>
                  <a:srgbClr val="0000FF"/>
                </a:solidFill>
                <a:latin typeface="+mj-ea"/>
                <a:ea typeface="+mj-ea"/>
              </a:rPr>
            </a:br>
            <a:r>
              <a:rPr lang="en-US" sz="3600" b="1" dirty="0" smtClean="0">
                <a:solidFill>
                  <a:srgbClr val="0000FF"/>
                </a:solidFill>
                <a:latin typeface="+mj-ea"/>
                <a:ea typeface="+mj-ea"/>
              </a:rPr>
              <a:t>on Wild Soy Pod and Seed </a:t>
            </a:r>
            <a:r>
              <a:rPr lang="en-US" sz="3600" b="1" dirty="0">
                <a:solidFill>
                  <a:srgbClr val="0000FF"/>
                </a:solidFill>
                <a:latin typeface="+mj-ea"/>
                <a:ea typeface="+mj-ea"/>
              </a:rPr>
              <a:t>P</a:t>
            </a:r>
            <a:r>
              <a:rPr lang="en-US" sz="3600" b="1" dirty="0" smtClean="0">
                <a:solidFill>
                  <a:srgbClr val="0000FF"/>
                </a:solidFill>
                <a:latin typeface="+mj-ea"/>
                <a:ea typeface="+mj-ea"/>
              </a:rPr>
              <a:t>roduction</a:t>
            </a:r>
            <a:endParaRPr lang="en-US" sz="3600" b="1" dirty="0">
              <a:solidFill>
                <a:srgbClr val="0000FF"/>
              </a:solidFill>
              <a:latin typeface="+mj-ea"/>
              <a:ea typeface="+mj-ea"/>
            </a:endParaRPr>
          </a:p>
        </p:txBody>
      </p:sp>
      <p:grpSp>
        <p:nvGrpSpPr>
          <p:cNvPr id="3" name="Group 9"/>
          <p:cNvGrpSpPr/>
          <p:nvPr/>
        </p:nvGrpSpPr>
        <p:grpSpPr>
          <a:xfrm>
            <a:off x="304800" y="1844824"/>
            <a:ext cx="4038600" cy="2154782"/>
            <a:chOff x="838200" y="685800"/>
            <a:chExt cx="7403108" cy="5650252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38200" y="685800"/>
              <a:ext cx="7403108" cy="5629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TextBox 11"/>
            <p:cNvSpPr txBox="1"/>
            <p:nvPr/>
          </p:nvSpPr>
          <p:spPr>
            <a:xfrm>
              <a:off x="1600200" y="5448298"/>
              <a:ext cx="547140" cy="8877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0</a:t>
              </a:r>
              <a:endParaRPr lang="en-US" sz="16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124200" y="5448298"/>
              <a:ext cx="755767" cy="8877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10</a:t>
              </a:r>
              <a:endParaRPr lang="en-US" sz="16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495800" y="5448298"/>
              <a:ext cx="755767" cy="8877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25</a:t>
              </a:r>
              <a:endParaRPr lang="en-US" sz="16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748058" y="5448298"/>
              <a:ext cx="755767" cy="8877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50</a:t>
              </a:r>
              <a:endParaRPr lang="en-US" sz="16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086598" y="5448298"/>
              <a:ext cx="964398" cy="8877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100</a:t>
              </a:r>
              <a:endParaRPr lang="en-US" sz="16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" name="Group 16"/>
          <p:cNvGrpSpPr/>
          <p:nvPr/>
        </p:nvGrpSpPr>
        <p:grpSpPr>
          <a:xfrm>
            <a:off x="4724400" y="1844824"/>
            <a:ext cx="4114800" cy="2270474"/>
            <a:chOff x="152400" y="1765644"/>
            <a:chExt cx="5638800" cy="4529508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2400" y="1765644"/>
              <a:ext cx="5638800" cy="4405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9" name="TextBox 18"/>
            <p:cNvSpPr txBox="1"/>
            <p:nvPr/>
          </p:nvSpPr>
          <p:spPr>
            <a:xfrm>
              <a:off x="669949" y="5619750"/>
              <a:ext cx="396850" cy="6754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0</a:t>
              </a:r>
              <a:endParaRPr lang="en-US" sz="16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524000" y="5619748"/>
              <a:ext cx="950257" cy="6754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10</a:t>
              </a:r>
              <a:endParaRPr lang="en-US" sz="16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743202" y="5619750"/>
              <a:ext cx="792478" cy="6754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25</a:t>
              </a:r>
              <a:endParaRPr lang="en-US" sz="16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993743" y="5619748"/>
              <a:ext cx="802375" cy="6754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50</a:t>
              </a:r>
              <a:endParaRPr lang="en-US" sz="16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029200" y="5619748"/>
              <a:ext cx="759663" cy="6754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100</a:t>
              </a:r>
              <a:endParaRPr lang="en-US" sz="16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04800" y="4149080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ea"/>
                <a:ea typeface="+mj-ea"/>
              </a:rPr>
              <a:t>Wild soy</a:t>
            </a:r>
            <a:r>
              <a:rPr lang="en-US" sz="1600" i="1" dirty="0" smtClean="0">
                <a:latin typeface="+mj-ea"/>
                <a:ea typeface="+mj-ea"/>
              </a:rPr>
              <a:t> </a:t>
            </a:r>
            <a:r>
              <a:rPr lang="en-US" sz="1600" dirty="0" smtClean="0">
                <a:latin typeface="+mj-ea"/>
                <a:ea typeface="+mj-ea"/>
              </a:rPr>
              <a:t>plants after defoliation treatments at R1-R2 growth stage </a:t>
            </a:r>
            <a:r>
              <a:rPr lang="en-US" sz="1600" u="sng" dirty="0" smtClean="0">
                <a:solidFill>
                  <a:srgbClr val="FF0000"/>
                </a:solidFill>
                <a:latin typeface="+mj-ea"/>
                <a:ea typeface="+mj-ea"/>
              </a:rPr>
              <a:t>to simulate various levels of </a:t>
            </a:r>
            <a:r>
              <a:rPr lang="en-US" sz="1600" u="sng" dirty="0" err="1" smtClean="0">
                <a:solidFill>
                  <a:srgbClr val="FF0000"/>
                </a:solidFill>
                <a:latin typeface="+mj-ea"/>
                <a:ea typeface="+mj-ea"/>
              </a:rPr>
              <a:t>herbivory</a:t>
            </a:r>
            <a:endParaRPr lang="en-US" sz="1600" u="sng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24400" y="414908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ea"/>
                <a:ea typeface="+mj-ea"/>
              </a:rPr>
              <a:t>Wild soy plants at R7 growth stage </a:t>
            </a:r>
            <a:r>
              <a:rPr lang="en-US" sz="1600" dirty="0" smtClean="0">
                <a:solidFill>
                  <a:srgbClr val="00B050"/>
                </a:solidFill>
                <a:latin typeface="+mj-ea"/>
                <a:ea typeface="+mj-ea"/>
              </a:rPr>
              <a:t>before harvest</a:t>
            </a:r>
            <a:endParaRPr lang="en-US" sz="1600" dirty="0">
              <a:solidFill>
                <a:srgbClr val="00B050"/>
              </a:solidFill>
              <a:latin typeface="+mj-ea"/>
              <a:ea typeface="+mj-e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7544" y="4941168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dirty="0" smtClean="0">
              <a:latin typeface="+mj-ea"/>
              <a:ea typeface="+mj-ea"/>
            </a:endParaRPr>
          </a:p>
          <a:p>
            <a:pPr marL="342900" indent="-342900">
              <a:buAutoNum type="arabicPeriod"/>
            </a:pPr>
            <a:r>
              <a:rPr lang="en-US" sz="2000" b="1" dirty="0" smtClean="0">
                <a:latin typeface="+mj-ea"/>
                <a:ea typeface="+mj-ea"/>
              </a:rPr>
              <a:t>Wild soy</a:t>
            </a:r>
            <a:r>
              <a:rPr lang="en-US" sz="2000" b="1" i="1" dirty="0" smtClean="0">
                <a:latin typeface="+mj-ea"/>
                <a:ea typeface="+mj-ea"/>
              </a:rPr>
              <a:t> </a:t>
            </a:r>
            <a:r>
              <a:rPr lang="en-US" sz="2000" b="1" dirty="0" smtClean="0">
                <a:latin typeface="+mj-ea"/>
                <a:ea typeface="+mj-ea"/>
              </a:rPr>
              <a:t>plants exhibited a </a:t>
            </a:r>
            <a:r>
              <a:rPr lang="en-US" sz="2000" b="1" dirty="0" smtClean="0">
                <a:solidFill>
                  <a:srgbClr val="00B050"/>
                </a:solidFill>
                <a:latin typeface="+mj-ea"/>
                <a:ea typeface="+mj-ea"/>
              </a:rPr>
              <a:t>strong compensation  </a:t>
            </a:r>
            <a:r>
              <a:rPr lang="en-US" sz="2000" b="1" dirty="0" smtClean="0">
                <a:latin typeface="+mj-ea"/>
                <a:ea typeface="+mj-ea"/>
              </a:rPr>
              <a:t>(as expected)</a:t>
            </a:r>
          </a:p>
          <a:p>
            <a:pPr marL="342900" indent="-342900">
              <a:buAutoNum type="arabicPeriod"/>
            </a:pPr>
            <a:r>
              <a:rPr lang="en-US" sz="2000" b="1" dirty="0" smtClean="0">
                <a:latin typeface="+mj-ea"/>
                <a:ea typeface="+mj-ea"/>
              </a:rPr>
              <a:t>Wild soy</a:t>
            </a:r>
            <a:r>
              <a:rPr lang="en-US" sz="2000" b="1" i="1" dirty="0" smtClean="0">
                <a:latin typeface="+mj-ea"/>
                <a:ea typeface="+mj-ea"/>
              </a:rPr>
              <a:t> </a:t>
            </a:r>
            <a:r>
              <a:rPr lang="en-US" sz="2000" b="1" dirty="0" smtClean="0">
                <a:latin typeface="+mj-ea"/>
                <a:ea typeface="+mj-ea"/>
              </a:rPr>
              <a:t>was able to maintain </a:t>
            </a:r>
            <a:r>
              <a:rPr 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high pod and seed production </a:t>
            </a:r>
            <a:r>
              <a:rPr lang="en-US" sz="2000" b="1" dirty="0" smtClean="0">
                <a:latin typeface="+mj-ea"/>
                <a:ea typeface="+mj-ea"/>
              </a:rPr>
              <a:t>without  a significant reduction at </a:t>
            </a:r>
            <a:r>
              <a:rPr 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defoliation treatments up to 50% </a:t>
            </a:r>
            <a:r>
              <a:rPr lang="en-US" sz="2000" b="1" dirty="0" smtClean="0">
                <a:latin typeface="+mj-ea"/>
                <a:ea typeface="+mj-ea"/>
              </a:rPr>
              <a:t>compared to no treatment</a:t>
            </a:r>
            <a:endParaRPr lang="en-US" sz="2000" b="1" dirty="0">
              <a:latin typeface="+mj-ea"/>
              <a:ea typeface="+mj-ea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4419600" y="3276600"/>
            <a:ext cx="228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3" descr="TAG_3C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61060" y="83097"/>
            <a:ext cx="1547444" cy="60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114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823405"/>
            <a:ext cx="8352928" cy="6034595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>
                <a:latin typeface="+mj-ea"/>
              </a:rPr>
              <a:t>1. </a:t>
            </a:r>
            <a:r>
              <a:rPr lang="en-US" altLang="ja-JP" dirty="0">
                <a:solidFill>
                  <a:srgbClr val="00B050"/>
                </a:solidFill>
                <a:latin typeface="+mj-ea"/>
              </a:rPr>
              <a:t>Out-crossing rate </a:t>
            </a:r>
            <a:r>
              <a:rPr lang="en-US" altLang="ja-JP" dirty="0">
                <a:latin typeface="+mj-ea"/>
              </a:rPr>
              <a:t>between soybean and </a:t>
            </a:r>
          </a:p>
          <a:p>
            <a:pPr marL="0" indent="0">
              <a:buNone/>
            </a:pPr>
            <a:r>
              <a:rPr lang="en-US" altLang="ja-JP" dirty="0">
                <a:latin typeface="+mj-ea"/>
              </a:rPr>
              <a:t>       wild soy </a:t>
            </a:r>
            <a:r>
              <a:rPr lang="en-US" altLang="ja-JP" dirty="0">
                <a:solidFill>
                  <a:srgbClr val="00B050"/>
                </a:solidFill>
                <a:latin typeface="+mj-ea"/>
              </a:rPr>
              <a:t>is very low </a:t>
            </a:r>
            <a:r>
              <a:rPr lang="en-US" altLang="ja-JP" dirty="0">
                <a:latin typeface="+mj-ea"/>
              </a:rPr>
              <a:t>(&lt; 1 %).</a:t>
            </a:r>
          </a:p>
          <a:p>
            <a:pPr marL="0" indent="0">
              <a:buNone/>
            </a:pPr>
            <a:r>
              <a:rPr lang="en-US" altLang="ja-JP" dirty="0">
                <a:latin typeface="+mj-ea"/>
              </a:rPr>
              <a:t>2. </a:t>
            </a:r>
            <a:r>
              <a:rPr lang="en-US" altLang="ja-JP" dirty="0">
                <a:solidFill>
                  <a:srgbClr val="00B050"/>
                </a:solidFill>
                <a:latin typeface="+mj-ea"/>
              </a:rPr>
              <a:t>Hybrids</a:t>
            </a:r>
            <a:r>
              <a:rPr lang="en-US" altLang="ja-JP" dirty="0">
                <a:latin typeface="+mj-ea"/>
              </a:rPr>
              <a:t> between soybean and wild soy </a:t>
            </a:r>
          </a:p>
          <a:p>
            <a:pPr marL="0" indent="0">
              <a:buNone/>
            </a:pPr>
            <a:r>
              <a:rPr lang="en-US" altLang="ja-JP" dirty="0">
                <a:solidFill>
                  <a:srgbClr val="FF0000"/>
                </a:solidFill>
                <a:latin typeface="+mj-ea"/>
              </a:rPr>
              <a:t>      </a:t>
            </a:r>
            <a:r>
              <a:rPr lang="en-US" altLang="ja-JP" dirty="0">
                <a:solidFill>
                  <a:srgbClr val="00B050"/>
                </a:solidFill>
                <a:latin typeface="+mj-ea"/>
              </a:rPr>
              <a:t>disappeared</a:t>
            </a:r>
            <a:r>
              <a:rPr lang="en-US" altLang="ja-JP" dirty="0">
                <a:solidFill>
                  <a:srgbClr val="FF0000"/>
                </a:solidFill>
                <a:latin typeface="+mj-ea"/>
              </a:rPr>
              <a:t> </a:t>
            </a:r>
            <a:r>
              <a:rPr lang="en-US" altLang="ja-JP" dirty="0">
                <a:latin typeface="+mj-ea"/>
              </a:rPr>
              <a:t>in a wild soy population </a:t>
            </a:r>
          </a:p>
          <a:p>
            <a:pPr marL="0" indent="0">
              <a:buNone/>
            </a:pPr>
            <a:r>
              <a:rPr lang="en-US" altLang="ja-JP" dirty="0">
                <a:solidFill>
                  <a:srgbClr val="FF0000"/>
                </a:solidFill>
                <a:latin typeface="+mj-ea"/>
              </a:rPr>
              <a:t>       </a:t>
            </a:r>
            <a:r>
              <a:rPr lang="en-US" altLang="ja-JP" dirty="0">
                <a:solidFill>
                  <a:srgbClr val="00B050"/>
                </a:solidFill>
                <a:latin typeface="+mj-ea"/>
              </a:rPr>
              <a:t>in one or two generations</a:t>
            </a:r>
            <a:r>
              <a:rPr lang="en-US" altLang="ja-JP" dirty="0">
                <a:latin typeface="+mj-ea"/>
              </a:rPr>
              <a:t>.</a:t>
            </a:r>
          </a:p>
          <a:p>
            <a:pPr marL="0" indent="0">
              <a:buNone/>
            </a:pPr>
            <a:r>
              <a:rPr lang="en-US" altLang="ja-JP" dirty="0">
                <a:latin typeface="+mj-ea"/>
              </a:rPr>
              <a:t>3. </a:t>
            </a:r>
            <a:r>
              <a:rPr lang="en-US" altLang="ja-JP" dirty="0">
                <a:solidFill>
                  <a:srgbClr val="00B050"/>
                </a:solidFill>
                <a:latin typeface="+mj-ea"/>
              </a:rPr>
              <a:t>Damages </a:t>
            </a:r>
            <a:r>
              <a:rPr lang="en-US" altLang="ja-JP" dirty="0">
                <a:latin typeface="+mj-ea"/>
              </a:rPr>
              <a:t>of wild soy </a:t>
            </a:r>
            <a:r>
              <a:rPr lang="en-US" altLang="ja-JP" dirty="0">
                <a:solidFill>
                  <a:srgbClr val="00B050"/>
                </a:solidFill>
                <a:latin typeface="+mj-ea"/>
              </a:rPr>
              <a:t>by </a:t>
            </a:r>
            <a:r>
              <a:rPr lang="en-US" altLang="ja-JP" dirty="0" err="1" smtClean="0">
                <a:solidFill>
                  <a:srgbClr val="00B050"/>
                </a:solidFill>
                <a:latin typeface="+mj-ea"/>
              </a:rPr>
              <a:t>Lep</a:t>
            </a:r>
            <a:r>
              <a:rPr lang="en-US" altLang="ja-JP" dirty="0" smtClean="0">
                <a:solidFill>
                  <a:srgbClr val="00B050"/>
                </a:solidFill>
                <a:latin typeface="+mj-ea"/>
              </a:rPr>
              <a:t>. </a:t>
            </a:r>
            <a:r>
              <a:rPr lang="en-US" altLang="ja-JP" dirty="0">
                <a:solidFill>
                  <a:srgbClr val="00B050"/>
                </a:solidFill>
                <a:latin typeface="+mj-ea"/>
              </a:rPr>
              <a:t>insects </a:t>
            </a:r>
            <a:r>
              <a:rPr lang="en-US" altLang="ja-JP" dirty="0">
                <a:latin typeface="+mj-ea"/>
              </a:rPr>
              <a:t>were </a:t>
            </a:r>
          </a:p>
          <a:p>
            <a:pPr marL="0" indent="0">
              <a:buNone/>
            </a:pPr>
            <a:r>
              <a:rPr lang="en-US" altLang="ja-JP" dirty="0">
                <a:latin typeface="+mj-ea"/>
              </a:rPr>
              <a:t>       very low, </a:t>
            </a:r>
            <a:r>
              <a:rPr lang="en-US" altLang="ja-JP" dirty="0">
                <a:solidFill>
                  <a:srgbClr val="00B050"/>
                </a:solidFill>
                <a:latin typeface="+mj-ea"/>
              </a:rPr>
              <a:t>much lower than threshold level </a:t>
            </a:r>
          </a:p>
          <a:p>
            <a:pPr marL="0" indent="0">
              <a:buNone/>
            </a:pPr>
            <a:r>
              <a:rPr lang="en-US" altLang="ja-JP" dirty="0">
                <a:solidFill>
                  <a:srgbClr val="00B050"/>
                </a:solidFill>
                <a:latin typeface="+mj-ea"/>
              </a:rPr>
              <a:t>       to reduce pod and seed production</a:t>
            </a:r>
            <a:r>
              <a:rPr lang="en-US" altLang="ja-JP" dirty="0">
                <a:latin typeface="+mj-ea"/>
              </a:rPr>
              <a:t>. </a:t>
            </a:r>
          </a:p>
          <a:p>
            <a:pPr marL="0" indent="0">
              <a:buNone/>
            </a:pPr>
            <a:r>
              <a:rPr lang="en-US" altLang="ja-JP" dirty="0">
                <a:latin typeface="+mj-ea"/>
              </a:rPr>
              <a:t>      </a:t>
            </a:r>
            <a:r>
              <a:rPr lang="en-US" altLang="ja-JP" dirty="0" smtClean="0">
                <a:latin typeface="+mj-ea"/>
              </a:rPr>
              <a:t>(but, the </a:t>
            </a:r>
            <a:r>
              <a:rPr lang="en-US" altLang="ja-JP" dirty="0">
                <a:latin typeface="+mj-ea"/>
              </a:rPr>
              <a:t>observation time didn’t </a:t>
            </a:r>
            <a:r>
              <a:rPr lang="en-US" altLang="ja-JP" dirty="0" smtClean="0">
                <a:latin typeface="+mj-ea"/>
              </a:rPr>
              <a:t>cover</a:t>
            </a:r>
            <a:r>
              <a:rPr lang="ja-JP" altLang="en-US" dirty="0" smtClean="0">
                <a:latin typeface="+mj-ea"/>
              </a:rPr>
              <a:t>　</a:t>
            </a:r>
            <a:endParaRPr lang="en-US" altLang="ja-JP" dirty="0" smtClean="0">
              <a:latin typeface="+mj-ea"/>
            </a:endParaRPr>
          </a:p>
          <a:p>
            <a:pPr marL="0" indent="0">
              <a:buNone/>
            </a:pPr>
            <a:r>
              <a:rPr lang="ja-JP" altLang="en-US" dirty="0">
                <a:latin typeface="+mj-ea"/>
              </a:rPr>
              <a:t>　</a:t>
            </a:r>
            <a:r>
              <a:rPr lang="ja-JP" altLang="en-US" dirty="0" smtClean="0">
                <a:latin typeface="+mj-ea"/>
              </a:rPr>
              <a:t>　　　　　　　　　　　　　　　　　　　</a:t>
            </a:r>
            <a:r>
              <a:rPr lang="en-US" altLang="ja-JP" dirty="0" smtClean="0">
                <a:latin typeface="+mj-ea"/>
              </a:rPr>
              <a:t>seedling stage.)</a:t>
            </a:r>
            <a:endParaRPr lang="en-US" altLang="ja-JP" dirty="0">
              <a:latin typeface="+mj-ea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187624" y="116632"/>
            <a:ext cx="6665607" cy="646331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altLang="ja-JP" sz="3600" b="1" dirty="0">
                <a:solidFill>
                  <a:srgbClr val="0000FF"/>
                </a:solidFill>
                <a:latin typeface="+mj-ea"/>
                <a:ea typeface="+mj-ea"/>
              </a:rPr>
              <a:t>Conclusion of ERA for </a:t>
            </a:r>
            <a:r>
              <a:rPr lang="en-US" altLang="ja-JP" sz="3600" b="1" dirty="0" smtClean="0">
                <a:solidFill>
                  <a:srgbClr val="0000FF"/>
                </a:solidFill>
                <a:latin typeface="+mj-ea"/>
                <a:ea typeface="+mj-ea"/>
              </a:rPr>
              <a:t>cultivation</a:t>
            </a:r>
            <a:endParaRPr kumimoji="1" lang="ja-JP" altLang="en-US" sz="3600" b="1" dirty="0">
              <a:solidFill>
                <a:srgbClr val="0000FF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307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823405"/>
            <a:ext cx="8352928" cy="4981859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 smtClean="0">
                <a:latin typeface="+mj-ea"/>
                <a:ea typeface="+mj-ea"/>
              </a:rPr>
              <a:t>4. </a:t>
            </a:r>
            <a:r>
              <a:rPr lang="en-US" altLang="ja-JP" dirty="0" smtClean="0">
                <a:latin typeface="+mj-ea"/>
              </a:rPr>
              <a:t>In </a:t>
            </a:r>
            <a:r>
              <a:rPr lang="en-US" altLang="ja-JP" dirty="0">
                <a:latin typeface="+mj-ea"/>
              </a:rPr>
              <a:t>Japan, even in </a:t>
            </a:r>
            <a:r>
              <a:rPr lang="en-US" altLang="ja-JP" dirty="0" smtClean="0">
                <a:latin typeface="+mj-ea"/>
              </a:rPr>
              <a:t>case </a:t>
            </a:r>
            <a:r>
              <a:rPr lang="en-US" altLang="ja-JP" dirty="0">
                <a:latin typeface="+mj-ea"/>
              </a:rPr>
              <a:t>of </a:t>
            </a:r>
            <a:r>
              <a:rPr lang="en-US" altLang="ja-JP" dirty="0" smtClean="0">
                <a:solidFill>
                  <a:srgbClr val="FF0000"/>
                </a:solidFill>
                <a:latin typeface="+mj-ea"/>
              </a:rPr>
              <a:t>import-only</a:t>
            </a:r>
            <a:r>
              <a:rPr lang="en-US" altLang="ja-JP" dirty="0">
                <a:latin typeface="+mj-ea"/>
              </a:rPr>
              <a:t>, </a:t>
            </a:r>
            <a:r>
              <a:rPr lang="en-US" altLang="ja-JP" dirty="0" smtClean="0">
                <a:latin typeface="+mj-ea"/>
              </a:rPr>
              <a:t>  </a:t>
            </a:r>
          </a:p>
          <a:p>
            <a:pPr marL="0" indent="0">
              <a:buNone/>
            </a:pPr>
            <a:r>
              <a:rPr lang="en-US" altLang="ja-JP" dirty="0">
                <a:latin typeface="+mj-ea"/>
              </a:rPr>
              <a:t> </a:t>
            </a:r>
            <a:r>
              <a:rPr lang="en-US" altLang="ja-JP" dirty="0" smtClean="0">
                <a:latin typeface="+mj-ea"/>
              </a:rPr>
              <a:t>     </a:t>
            </a:r>
            <a:r>
              <a:rPr lang="en-US" altLang="ja-JP" dirty="0" smtClean="0">
                <a:solidFill>
                  <a:srgbClr val="FF0000"/>
                </a:solidFill>
                <a:latin typeface="+mj-ea"/>
              </a:rPr>
              <a:t>approval </a:t>
            </a:r>
            <a:r>
              <a:rPr lang="en-US" altLang="ja-JP" dirty="0">
                <a:solidFill>
                  <a:srgbClr val="FF0000"/>
                </a:solidFill>
                <a:latin typeface="+mj-ea"/>
              </a:rPr>
              <a:t>for cultivation </a:t>
            </a:r>
            <a:r>
              <a:rPr lang="en-US" altLang="ja-JP" dirty="0" smtClean="0">
                <a:latin typeface="+mj-ea"/>
              </a:rPr>
              <a:t>is required </a:t>
            </a:r>
          </a:p>
          <a:p>
            <a:pPr marL="0" indent="0">
              <a:buNone/>
            </a:pPr>
            <a:r>
              <a:rPr lang="en-US" altLang="ja-JP" dirty="0" smtClean="0">
                <a:latin typeface="+mj-ea"/>
              </a:rPr>
              <a:t>      because </a:t>
            </a:r>
            <a:r>
              <a:rPr lang="en-US" altLang="ja-JP" dirty="0">
                <a:latin typeface="+mj-ea"/>
              </a:rPr>
              <a:t>of </a:t>
            </a:r>
            <a:r>
              <a:rPr lang="en-US" altLang="ja-JP" dirty="0">
                <a:solidFill>
                  <a:srgbClr val="FF0000"/>
                </a:solidFill>
                <a:latin typeface="+mj-ea"/>
              </a:rPr>
              <a:t>care for spillage</a:t>
            </a:r>
            <a:r>
              <a:rPr lang="en-US" altLang="ja-JP" dirty="0">
                <a:latin typeface="+mj-ea"/>
              </a:rPr>
              <a:t> of seed </a:t>
            </a:r>
            <a:endParaRPr lang="en-US" altLang="ja-JP" dirty="0" smtClean="0">
              <a:latin typeface="+mj-ea"/>
            </a:endParaRPr>
          </a:p>
          <a:p>
            <a:pPr marL="0" indent="0">
              <a:buNone/>
            </a:pPr>
            <a:r>
              <a:rPr lang="en-US" altLang="ja-JP" dirty="0">
                <a:latin typeface="+mj-ea"/>
              </a:rPr>
              <a:t> </a:t>
            </a:r>
            <a:r>
              <a:rPr lang="en-US" altLang="ja-JP" dirty="0" smtClean="0">
                <a:latin typeface="+mj-ea"/>
              </a:rPr>
              <a:t>     during </a:t>
            </a:r>
            <a:r>
              <a:rPr lang="en-US" altLang="ja-JP" dirty="0">
                <a:latin typeface="+mj-ea"/>
              </a:rPr>
              <a:t>transportation.</a:t>
            </a:r>
          </a:p>
          <a:p>
            <a:pPr marL="0" indent="0">
              <a:buNone/>
            </a:pPr>
            <a:r>
              <a:rPr lang="en-US" altLang="ja-JP" dirty="0" smtClean="0">
                <a:latin typeface="+mj-ea"/>
              </a:rPr>
              <a:t>5. “</a:t>
            </a:r>
            <a:r>
              <a:rPr lang="en-US" altLang="ja-JP" dirty="0">
                <a:solidFill>
                  <a:srgbClr val="FF0000"/>
                </a:solidFill>
                <a:latin typeface="+mj-ea"/>
              </a:rPr>
              <a:t>A</a:t>
            </a:r>
            <a:r>
              <a:rPr lang="en-US" altLang="ja-JP" dirty="0" smtClean="0">
                <a:solidFill>
                  <a:srgbClr val="FF0000"/>
                </a:solidFill>
                <a:latin typeface="+mj-ea"/>
              </a:rPr>
              <a:t>pproval </a:t>
            </a:r>
            <a:r>
              <a:rPr lang="en-US" altLang="ja-JP" dirty="0">
                <a:solidFill>
                  <a:srgbClr val="FF0000"/>
                </a:solidFill>
                <a:latin typeface="+mj-ea"/>
              </a:rPr>
              <a:t>for </a:t>
            </a:r>
            <a:r>
              <a:rPr lang="en-US" altLang="ja-JP" dirty="0" smtClean="0">
                <a:solidFill>
                  <a:srgbClr val="FF0000"/>
                </a:solidFill>
                <a:latin typeface="+mj-ea"/>
              </a:rPr>
              <a:t>cultivation</a:t>
            </a:r>
            <a:r>
              <a:rPr lang="en-US" altLang="ja-JP" dirty="0">
                <a:latin typeface="+mj-ea"/>
              </a:rPr>
              <a:t>” </a:t>
            </a:r>
            <a:r>
              <a:rPr lang="en-US" altLang="ja-JP" dirty="0" smtClean="0">
                <a:latin typeface="+mj-ea"/>
              </a:rPr>
              <a:t>means     </a:t>
            </a:r>
          </a:p>
          <a:p>
            <a:pPr marL="0" indent="0">
              <a:buNone/>
            </a:pPr>
            <a:r>
              <a:rPr lang="en-US" altLang="ja-JP" dirty="0">
                <a:solidFill>
                  <a:srgbClr val="FF0000"/>
                </a:solidFill>
                <a:latin typeface="+mj-ea"/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  <a:latin typeface="+mj-ea"/>
              </a:rPr>
              <a:t>     no </a:t>
            </a:r>
            <a:r>
              <a:rPr lang="en-US" altLang="ja-JP" dirty="0">
                <a:solidFill>
                  <a:srgbClr val="FF0000"/>
                </a:solidFill>
                <a:latin typeface="+mj-ea"/>
              </a:rPr>
              <a:t>limitation </a:t>
            </a:r>
            <a:r>
              <a:rPr lang="en-US" altLang="ja-JP" dirty="0">
                <a:latin typeface="+mj-ea"/>
              </a:rPr>
              <a:t>of </a:t>
            </a:r>
            <a:r>
              <a:rPr lang="en-US" altLang="ja-JP" dirty="0" smtClean="0">
                <a:latin typeface="+mj-ea"/>
              </a:rPr>
              <a:t>cultivation </a:t>
            </a:r>
            <a:r>
              <a:rPr lang="en-US" altLang="ja-JP" dirty="0">
                <a:solidFill>
                  <a:srgbClr val="FF0000"/>
                </a:solidFill>
                <a:latin typeface="+mj-ea"/>
              </a:rPr>
              <a:t>in terms of place </a:t>
            </a:r>
            <a:endParaRPr lang="en-US" altLang="ja-JP" dirty="0" smtClean="0">
              <a:solidFill>
                <a:srgbClr val="FF0000"/>
              </a:solidFill>
              <a:latin typeface="+mj-ea"/>
            </a:endParaRPr>
          </a:p>
          <a:p>
            <a:pPr marL="0" indent="0">
              <a:buNone/>
            </a:pPr>
            <a:r>
              <a:rPr lang="en-US" altLang="ja-JP" dirty="0">
                <a:solidFill>
                  <a:srgbClr val="FF0000"/>
                </a:solidFill>
                <a:latin typeface="+mj-ea"/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  <a:latin typeface="+mj-ea"/>
              </a:rPr>
              <a:t>     and period </a:t>
            </a:r>
            <a:r>
              <a:rPr lang="en-US" altLang="ja-JP" dirty="0" smtClean="0">
                <a:latin typeface="+mj-ea"/>
              </a:rPr>
              <a:t>in Japan.</a:t>
            </a:r>
            <a:endParaRPr kumimoji="1" lang="en-US" altLang="ja-JP" dirty="0">
              <a:latin typeface="+mj-ea"/>
              <a:ea typeface="+mj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CB02-D932-49B9-9214-EB06546D895A}" type="slidenum">
              <a:rPr lang="ja-JP" altLang="en-US" smtClean="0">
                <a:latin typeface="+mj-ea"/>
                <a:ea typeface="+mj-ea"/>
              </a:rPr>
              <a:pPr/>
              <a:t>17</a:t>
            </a:fld>
            <a:endParaRPr lang="ja-JP" altLang="en-US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977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391357"/>
            <a:ext cx="8640960" cy="5701939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 smtClean="0">
                <a:latin typeface="+mj-ea"/>
                <a:ea typeface="+mj-ea"/>
              </a:rPr>
              <a:t>6. </a:t>
            </a:r>
            <a:r>
              <a:rPr lang="en-US" altLang="ja-JP" dirty="0" smtClean="0">
                <a:solidFill>
                  <a:srgbClr val="FF0000"/>
                </a:solidFill>
                <a:latin typeface="+mj-ea"/>
                <a:ea typeface="+mj-ea"/>
              </a:rPr>
              <a:t>Field trial </a:t>
            </a:r>
            <a:r>
              <a:rPr lang="en-US" altLang="ja-JP" dirty="0" smtClean="0">
                <a:latin typeface="+mj-ea"/>
                <a:ea typeface="+mj-ea"/>
              </a:rPr>
              <a:t>for assessment of </a:t>
            </a:r>
            <a:r>
              <a:rPr lang="en-US" altLang="ja-JP" dirty="0" smtClean="0">
                <a:solidFill>
                  <a:srgbClr val="FF0000"/>
                </a:solidFill>
                <a:latin typeface="+mj-ea"/>
                <a:ea typeface="+mj-ea"/>
              </a:rPr>
              <a:t>the risk of gene  </a:t>
            </a:r>
          </a:p>
          <a:p>
            <a:pPr marL="0" indent="0">
              <a:buNone/>
            </a:pPr>
            <a:r>
              <a:rPr lang="en-US" altLang="ja-JP" dirty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  <a:latin typeface="+mj-ea"/>
                <a:ea typeface="+mj-ea"/>
              </a:rPr>
              <a:t>    introgression in long term </a:t>
            </a:r>
            <a:r>
              <a:rPr lang="en-US" altLang="ja-JP" dirty="0" smtClean="0">
                <a:latin typeface="+mj-ea"/>
                <a:ea typeface="+mj-ea"/>
              </a:rPr>
              <a:t>is very hard </a:t>
            </a:r>
          </a:p>
          <a:p>
            <a:pPr marL="0" indent="0">
              <a:buNone/>
            </a:pPr>
            <a:r>
              <a:rPr lang="en-US" altLang="ja-JP" dirty="0" smtClean="0">
                <a:latin typeface="+mj-ea"/>
                <a:ea typeface="+mj-ea"/>
              </a:rPr>
              <a:t>                       in current regulation system, </a:t>
            </a:r>
          </a:p>
          <a:p>
            <a:pPr marL="0" indent="0">
              <a:buNone/>
            </a:pPr>
            <a:r>
              <a:rPr lang="en-US" altLang="ja-JP" dirty="0">
                <a:latin typeface="+mj-ea"/>
                <a:ea typeface="+mj-ea"/>
              </a:rPr>
              <a:t> </a:t>
            </a:r>
            <a:r>
              <a:rPr lang="en-US" altLang="ja-JP" dirty="0" smtClean="0">
                <a:latin typeface="+mj-ea"/>
                <a:ea typeface="+mj-ea"/>
              </a:rPr>
              <a:t>    because </a:t>
            </a:r>
            <a:r>
              <a:rPr lang="en-US" altLang="ja-JP" dirty="0" smtClean="0">
                <a:solidFill>
                  <a:srgbClr val="FF0000"/>
                </a:solidFill>
                <a:latin typeface="+mj-ea"/>
                <a:ea typeface="+mj-ea"/>
              </a:rPr>
              <a:t>cultivation of BT-soybean with wild </a:t>
            </a:r>
          </a:p>
          <a:p>
            <a:pPr marL="0" indent="0">
              <a:buNone/>
            </a:pPr>
            <a:r>
              <a:rPr lang="en-US" altLang="ja-JP" dirty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  <a:latin typeface="+mj-ea"/>
                <a:ea typeface="+mj-ea"/>
              </a:rPr>
              <a:t>               soy in trial field </a:t>
            </a:r>
            <a:r>
              <a:rPr lang="en-US" altLang="ja-JP" dirty="0" smtClean="0">
                <a:latin typeface="+mj-ea"/>
                <a:ea typeface="+mj-ea"/>
              </a:rPr>
              <a:t>cannot be approved.</a:t>
            </a:r>
          </a:p>
          <a:p>
            <a:pPr marL="0" indent="0">
              <a:buNone/>
            </a:pPr>
            <a:r>
              <a:rPr lang="en-US" altLang="ja-JP" dirty="0" smtClean="0">
                <a:latin typeface="+mj-ea"/>
                <a:ea typeface="+mj-ea"/>
              </a:rPr>
              <a:t>7. </a:t>
            </a:r>
            <a:r>
              <a:rPr lang="en-US" altLang="ja-JP" dirty="0">
                <a:latin typeface="+mj-ea"/>
                <a:ea typeface="+mj-ea"/>
              </a:rPr>
              <a:t>I</a:t>
            </a:r>
            <a:r>
              <a:rPr lang="en-US" altLang="ja-JP" dirty="0" smtClean="0">
                <a:latin typeface="+mj-ea"/>
                <a:ea typeface="+mj-ea"/>
              </a:rPr>
              <a:t>t </a:t>
            </a:r>
            <a:r>
              <a:rPr lang="en-US" altLang="ja-JP" dirty="0">
                <a:latin typeface="+mj-ea"/>
                <a:ea typeface="+mj-ea"/>
              </a:rPr>
              <a:t>i</a:t>
            </a:r>
            <a:r>
              <a:rPr lang="en-US" altLang="ja-JP" dirty="0" smtClean="0">
                <a:latin typeface="+mj-ea"/>
                <a:ea typeface="+mj-ea"/>
              </a:rPr>
              <a:t>s </a:t>
            </a:r>
            <a:r>
              <a:rPr lang="en-US" altLang="ja-JP" dirty="0">
                <a:latin typeface="+mj-ea"/>
                <a:ea typeface="+mj-ea"/>
              </a:rPr>
              <a:t>hard to demonstrate that </a:t>
            </a:r>
            <a:endParaRPr lang="en-US" altLang="ja-JP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ja-JP" dirty="0" smtClean="0">
                <a:latin typeface="+mj-ea"/>
                <a:ea typeface="+mj-ea"/>
              </a:rPr>
              <a:t>     </a:t>
            </a:r>
            <a:r>
              <a:rPr lang="en-US" altLang="ja-JP" dirty="0" smtClean="0">
                <a:solidFill>
                  <a:srgbClr val="FF0000"/>
                </a:solidFill>
                <a:latin typeface="+mj-ea"/>
                <a:ea typeface="+mj-ea"/>
              </a:rPr>
              <a:t>gene introgression </a:t>
            </a:r>
            <a:r>
              <a:rPr lang="en-US" altLang="ja-JP" dirty="0">
                <a:solidFill>
                  <a:srgbClr val="FF0000"/>
                </a:solidFill>
                <a:latin typeface="+mj-ea"/>
                <a:ea typeface="+mj-ea"/>
              </a:rPr>
              <a:t>wouldn’t happen under </a:t>
            </a:r>
            <a:r>
              <a:rPr lang="en-US" altLang="ja-JP" dirty="0" smtClean="0">
                <a:solidFill>
                  <a:srgbClr val="FF0000"/>
                </a:solidFill>
                <a:latin typeface="+mj-ea"/>
                <a:ea typeface="+mj-ea"/>
              </a:rPr>
              <a:t>  </a:t>
            </a:r>
          </a:p>
          <a:p>
            <a:pPr marL="0" indent="0">
              <a:buNone/>
            </a:pPr>
            <a:r>
              <a:rPr lang="en-US" altLang="ja-JP" dirty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  <a:latin typeface="+mj-ea"/>
                <a:ea typeface="+mj-ea"/>
              </a:rPr>
              <a:t>         any cultivation </a:t>
            </a:r>
            <a:r>
              <a:rPr lang="en-US" altLang="ja-JP" dirty="0" smtClean="0">
                <a:latin typeface="+mj-ea"/>
                <a:ea typeface="+mj-ea"/>
              </a:rPr>
              <a:t>in current situation, so</a:t>
            </a:r>
          </a:p>
          <a:p>
            <a:pPr marL="0" indent="0">
              <a:buNone/>
            </a:pPr>
            <a:r>
              <a:rPr lang="en-US" altLang="ja-JP" dirty="0">
                <a:latin typeface="+mj-ea"/>
                <a:ea typeface="+mj-ea"/>
              </a:rPr>
              <a:t> </a:t>
            </a:r>
            <a:r>
              <a:rPr lang="en-US" altLang="ja-JP" dirty="0" smtClean="0">
                <a:latin typeface="+mj-ea"/>
                <a:ea typeface="+mj-ea"/>
              </a:rPr>
              <a:t>    </a:t>
            </a:r>
            <a:r>
              <a:rPr lang="en-US" altLang="ja-JP" dirty="0" smtClean="0">
                <a:solidFill>
                  <a:srgbClr val="FF0000"/>
                </a:solidFill>
                <a:latin typeface="+mj-ea"/>
                <a:ea typeface="+mj-ea"/>
              </a:rPr>
              <a:t>approval for cultivation was </a:t>
            </a:r>
            <a:r>
              <a:rPr lang="en-US" altLang="ja-JP" dirty="0">
                <a:solidFill>
                  <a:srgbClr val="FF0000"/>
                </a:solidFill>
                <a:latin typeface="+mj-ea"/>
                <a:ea typeface="+mj-ea"/>
              </a:rPr>
              <a:t>impossible</a:t>
            </a:r>
            <a:r>
              <a:rPr lang="en-US" altLang="ja-JP" dirty="0">
                <a:latin typeface="+mj-ea"/>
                <a:ea typeface="+mj-ea"/>
              </a:rPr>
              <a:t>. 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CB02-D932-49B9-9214-EB06546D895A}" type="slidenum">
              <a:rPr lang="ja-JP" altLang="en-US" smtClean="0">
                <a:latin typeface="+mj-ea"/>
                <a:ea typeface="+mj-ea"/>
              </a:rPr>
              <a:pPr/>
              <a:t>18</a:t>
            </a:fld>
            <a:endParaRPr lang="ja-JP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415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391357"/>
            <a:ext cx="8640960" cy="5701939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 smtClean="0">
                <a:latin typeface="+mj-ea"/>
                <a:ea typeface="+mj-ea"/>
              </a:rPr>
              <a:t>8. </a:t>
            </a:r>
            <a:r>
              <a:rPr lang="en-US" altLang="ja-JP" dirty="0" smtClean="0">
                <a:latin typeface="+mj-ea"/>
              </a:rPr>
              <a:t>To change </a:t>
            </a:r>
            <a:r>
              <a:rPr lang="en-US" altLang="ja-JP" dirty="0">
                <a:latin typeface="+mj-ea"/>
              </a:rPr>
              <a:t>the </a:t>
            </a:r>
            <a:r>
              <a:rPr lang="en-US" altLang="ja-JP" dirty="0" err="1" smtClean="0">
                <a:latin typeface="+mj-ea"/>
              </a:rPr>
              <a:t>assesssment</a:t>
            </a:r>
            <a:endParaRPr lang="en-US" altLang="ja-JP" dirty="0" smtClean="0">
              <a:latin typeface="+mj-ea"/>
            </a:endParaRPr>
          </a:p>
          <a:p>
            <a:pPr marL="0" indent="0">
              <a:buNone/>
            </a:pPr>
            <a:r>
              <a:rPr lang="en-US" altLang="ja-JP" dirty="0" smtClean="0">
                <a:latin typeface="+mj-ea"/>
              </a:rPr>
              <a:t>        from “for cultivation” to  “</a:t>
            </a:r>
            <a:r>
              <a:rPr lang="en-US" altLang="ja-JP" dirty="0" smtClean="0">
                <a:solidFill>
                  <a:srgbClr val="FF0000"/>
                </a:solidFill>
                <a:latin typeface="+mj-ea"/>
              </a:rPr>
              <a:t>for import-only</a:t>
            </a:r>
            <a:r>
              <a:rPr lang="en-US" altLang="ja-JP" dirty="0" smtClean="0">
                <a:latin typeface="+mj-ea"/>
              </a:rPr>
              <a:t>”,</a:t>
            </a:r>
          </a:p>
          <a:p>
            <a:pPr marL="0" indent="0">
              <a:buNone/>
            </a:pPr>
            <a:r>
              <a:rPr lang="en-US" altLang="ja-JP" dirty="0" smtClean="0">
                <a:latin typeface="+mj-ea"/>
                <a:ea typeface="+mj-ea"/>
              </a:rPr>
              <a:t>    it has been </a:t>
            </a:r>
            <a:r>
              <a:rPr lang="en-US" altLang="ja-JP" dirty="0">
                <a:latin typeface="+mj-ea"/>
                <a:ea typeface="+mj-ea"/>
              </a:rPr>
              <a:t>necessary to introduce </a:t>
            </a:r>
            <a:endParaRPr lang="en-US" altLang="ja-JP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ja-JP" dirty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  <a:latin typeface="+mj-ea"/>
                <a:ea typeface="+mj-ea"/>
              </a:rPr>
              <a:t>       new ERA system</a:t>
            </a:r>
            <a:r>
              <a:rPr lang="en-US" altLang="ja-JP" dirty="0" smtClean="0">
                <a:latin typeface="+mj-ea"/>
                <a:ea typeface="+mj-ea"/>
              </a:rPr>
              <a:t> with consideration </a:t>
            </a:r>
          </a:p>
          <a:p>
            <a:pPr marL="0" indent="0">
              <a:buNone/>
            </a:pPr>
            <a:r>
              <a:rPr lang="en-US" altLang="ja-JP" dirty="0">
                <a:latin typeface="+mj-ea"/>
                <a:ea typeface="+mj-ea"/>
              </a:rPr>
              <a:t> </a:t>
            </a:r>
            <a:r>
              <a:rPr lang="en-US" altLang="ja-JP" dirty="0" smtClean="0">
                <a:latin typeface="+mj-ea"/>
                <a:ea typeface="+mj-ea"/>
              </a:rPr>
              <a:t>               for </a:t>
            </a:r>
            <a:r>
              <a:rPr lang="en-US" altLang="ja-JP" dirty="0" smtClean="0">
                <a:solidFill>
                  <a:srgbClr val="FF0000"/>
                </a:solidFill>
                <a:latin typeface="+mj-ea"/>
                <a:ea typeface="+mj-ea"/>
              </a:rPr>
              <a:t>exposure </a:t>
            </a:r>
            <a:r>
              <a:rPr lang="en-US" altLang="ja-JP" dirty="0">
                <a:solidFill>
                  <a:srgbClr val="FF0000"/>
                </a:solidFill>
                <a:latin typeface="+mj-ea"/>
                <a:ea typeface="+mj-ea"/>
              </a:rPr>
              <a:t>level </a:t>
            </a:r>
            <a:r>
              <a:rPr lang="en-US" altLang="ja-JP" dirty="0" smtClean="0">
                <a:latin typeface="+mj-ea"/>
                <a:ea typeface="+mj-ea"/>
              </a:rPr>
              <a:t>.</a:t>
            </a:r>
          </a:p>
          <a:p>
            <a:pPr marL="0" indent="0">
              <a:buNone/>
            </a:pPr>
            <a:r>
              <a:rPr lang="ja-JP" altLang="en-US" dirty="0" smtClean="0">
                <a:latin typeface="+mj-ea"/>
                <a:ea typeface="+mj-ea"/>
              </a:rPr>
              <a:t>　　　　　　               ↓</a:t>
            </a:r>
            <a:endParaRPr lang="en-US" altLang="ja-JP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dirty="0" smtClean="0">
              <a:latin typeface="+mj-ea"/>
              <a:ea typeface="+mj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CB02-D932-49B9-9214-EB06546D895A}" type="slidenum">
              <a:rPr lang="ja-JP" altLang="en-US" smtClean="0">
                <a:latin typeface="+mj-ea"/>
                <a:ea typeface="+mj-ea"/>
              </a:rPr>
              <a:pPr/>
              <a:t>19</a:t>
            </a:fld>
            <a:endParaRPr lang="ja-JP" altLang="en-US" dirty="0">
              <a:latin typeface="+mj-ea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7504" y="4149080"/>
            <a:ext cx="8878583" cy="2062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3200" i="1" dirty="0" smtClean="0">
                <a:latin typeface="+mj-ea"/>
                <a:ea typeface="+mj-ea"/>
              </a:rPr>
              <a:t>cry1Ac</a:t>
            </a:r>
            <a:r>
              <a:rPr lang="en-US" altLang="ja-JP" sz="3200" i="1" dirty="0">
                <a:latin typeface="+mj-ea"/>
                <a:ea typeface="+mj-ea"/>
              </a:rPr>
              <a:t>, Glycine max </a:t>
            </a:r>
            <a:r>
              <a:rPr lang="en-US" altLang="ja-JP" sz="3200" dirty="0">
                <a:latin typeface="+mj-ea"/>
                <a:ea typeface="+mj-ea"/>
              </a:rPr>
              <a:t>(</a:t>
            </a:r>
            <a:r>
              <a:rPr lang="en-US" altLang="ja-JP" sz="3200" dirty="0" smtClean="0">
                <a:latin typeface="+mj-ea"/>
                <a:ea typeface="+mj-ea"/>
              </a:rPr>
              <a:t>L)</a:t>
            </a:r>
            <a:r>
              <a:rPr lang="ja-JP" altLang="en-US" sz="3200" dirty="0">
                <a:latin typeface="+mj-ea"/>
                <a:ea typeface="+mj-ea"/>
              </a:rPr>
              <a:t> </a:t>
            </a:r>
            <a:r>
              <a:rPr lang="en-US" altLang="ja-JP" sz="3200" dirty="0" err="1" smtClean="0">
                <a:latin typeface="+mj-ea"/>
                <a:ea typeface="+mj-ea"/>
              </a:rPr>
              <a:t>Merr</a:t>
            </a:r>
            <a:r>
              <a:rPr lang="en-US" altLang="ja-JP" sz="3200" dirty="0" smtClean="0">
                <a:latin typeface="+mj-ea"/>
                <a:ea typeface="+mj-ea"/>
              </a:rPr>
              <a:t>.</a:t>
            </a:r>
            <a:endParaRPr lang="en-US" altLang="ja-JP" sz="3200" dirty="0">
              <a:latin typeface="+mj-ea"/>
              <a:ea typeface="+mj-ea"/>
            </a:endParaRPr>
          </a:p>
          <a:p>
            <a:r>
              <a:rPr lang="en-US" altLang="ja-JP" sz="3200" dirty="0" smtClean="0">
                <a:latin typeface="+mj-ea"/>
                <a:ea typeface="+mj-ea"/>
              </a:rPr>
              <a:t>    (</a:t>
            </a:r>
            <a:r>
              <a:rPr lang="en-US" altLang="ja-JP" sz="3200" dirty="0">
                <a:latin typeface="+mj-ea"/>
                <a:ea typeface="+mj-ea"/>
              </a:rPr>
              <a:t>MON87701, OECD </a:t>
            </a:r>
            <a:r>
              <a:rPr lang="en-US" altLang="ja-JP" sz="3200" dirty="0" smtClean="0">
                <a:latin typeface="+mj-ea"/>
                <a:ea typeface="+mj-ea"/>
              </a:rPr>
              <a:t>UI : MON-87701-2)</a:t>
            </a:r>
          </a:p>
          <a:p>
            <a:r>
              <a:rPr lang="en-US" altLang="ja-JP" sz="3200" dirty="0" smtClean="0">
                <a:solidFill>
                  <a:srgbClr val="0000FF"/>
                </a:solidFill>
                <a:latin typeface="+mj-ea"/>
                <a:ea typeface="+mj-ea"/>
              </a:rPr>
              <a:t>            for import-only </a:t>
            </a:r>
            <a:r>
              <a:rPr lang="en-US" altLang="ja-JP" sz="3200" dirty="0" smtClean="0">
                <a:latin typeface="+mj-ea"/>
                <a:ea typeface="+mj-ea"/>
              </a:rPr>
              <a:t>submitted at </a:t>
            </a:r>
            <a:r>
              <a:rPr lang="en-US" altLang="ja-JP" sz="3200" dirty="0">
                <a:latin typeface="+mj-ea"/>
              </a:rPr>
              <a:t>July 13, 2012</a:t>
            </a:r>
            <a:r>
              <a:rPr lang="en-US" altLang="ja-JP" sz="3200" dirty="0" smtClean="0">
                <a:latin typeface="+mj-ea"/>
                <a:ea typeface="+mj-ea"/>
              </a:rPr>
              <a:t>   </a:t>
            </a:r>
          </a:p>
          <a:p>
            <a:pPr algn="r"/>
            <a:r>
              <a:rPr lang="en-US" altLang="ja-JP" sz="3200" dirty="0" smtClean="0">
                <a:latin typeface="+mj-ea"/>
              </a:rPr>
              <a:t>by </a:t>
            </a:r>
            <a:r>
              <a:rPr lang="en-US" altLang="ja-JP" sz="3200" dirty="0">
                <a:latin typeface="+mj-ea"/>
              </a:rPr>
              <a:t>Monsanto Co</a:t>
            </a:r>
            <a:r>
              <a:rPr lang="en-US" altLang="ja-JP" sz="3200" dirty="0" smtClean="0">
                <a:latin typeface="+mj-ea"/>
              </a:rPr>
              <a:t>.     </a:t>
            </a:r>
            <a:endParaRPr lang="ja-JP" altLang="en-US" sz="3200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048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59140"/>
            <a:ext cx="8280400" cy="1569660"/>
          </a:xfrm>
          <a:solidFill>
            <a:srgbClr val="FFFF99"/>
          </a:solidFill>
        </p:spPr>
        <p:txBody>
          <a:bodyPr>
            <a:spAutoFit/>
          </a:bodyPr>
          <a:lstStyle/>
          <a:p>
            <a:pPr algn="l"/>
            <a:r>
              <a:rPr lang="en-US" altLang="ja-JP" sz="3200" b="1" dirty="0" smtClean="0">
                <a:solidFill>
                  <a:srgbClr val="0000FF"/>
                </a:solidFill>
                <a:latin typeface="+mj-ea"/>
                <a:cs typeface="Arial Unicode MS" pitchFamily="50" charset="-128"/>
              </a:rPr>
              <a:t>Flow of assessment </a:t>
            </a:r>
            <a:r>
              <a:rPr lang="en-US" altLang="ja-JP" sz="3200" b="1" dirty="0">
                <a:solidFill>
                  <a:srgbClr val="0000FF"/>
                </a:solidFill>
                <a:latin typeface="+mj-ea"/>
                <a:cs typeface="Arial Unicode MS" pitchFamily="50" charset="-128"/>
              </a:rPr>
              <a:t>of Type 1 </a:t>
            </a:r>
            <a:r>
              <a:rPr lang="en-US" altLang="ja-JP" sz="3200" b="1" dirty="0" smtClean="0">
                <a:solidFill>
                  <a:srgbClr val="0000FF"/>
                </a:solidFill>
                <a:latin typeface="+mj-ea"/>
                <a:cs typeface="Arial Unicode MS" pitchFamily="50" charset="-128"/>
              </a:rPr>
              <a:t>use </a:t>
            </a:r>
            <a:br>
              <a:rPr lang="en-US" altLang="ja-JP" sz="3200" b="1" dirty="0" smtClean="0">
                <a:solidFill>
                  <a:srgbClr val="0000FF"/>
                </a:solidFill>
                <a:latin typeface="+mj-ea"/>
                <a:cs typeface="Arial Unicode MS" pitchFamily="50" charset="-128"/>
              </a:rPr>
            </a:br>
            <a:r>
              <a:rPr lang="en-US" altLang="ja-JP" sz="3200" b="1" dirty="0" smtClean="0">
                <a:solidFill>
                  <a:srgbClr val="0000FF"/>
                </a:solidFill>
                <a:latin typeface="+mj-ea"/>
                <a:cs typeface="Arial Unicode MS" pitchFamily="50" charset="-128"/>
              </a:rPr>
              <a:t>                    in ERA </a:t>
            </a:r>
            <a:r>
              <a:rPr lang="en-US" altLang="ja-JP" sz="3200" b="1" dirty="0">
                <a:solidFill>
                  <a:srgbClr val="0000FF"/>
                </a:solidFill>
                <a:latin typeface="+mj-ea"/>
                <a:cs typeface="Arial Unicode MS" pitchFamily="50" charset="-128"/>
              </a:rPr>
              <a:t>c</a:t>
            </a:r>
            <a:r>
              <a:rPr lang="en-US" altLang="ja-JP" sz="3200" b="1" dirty="0" smtClean="0">
                <a:solidFill>
                  <a:srgbClr val="0000FF"/>
                </a:solidFill>
                <a:latin typeface="+mj-ea"/>
                <a:cs typeface="Arial Unicode MS" pitchFamily="50" charset="-128"/>
              </a:rPr>
              <a:t>ommittee in Japan</a:t>
            </a:r>
            <a:br>
              <a:rPr lang="en-US" altLang="ja-JP" sz="3200" b="1" dirty="0" smtClean="0">
                <a:solidFill>
                  <a:srgbClr val="0000FF"/>
                </a:solidFill>
                <a:latin typeface="+mj-ea"/>
                <a:cs typeface="Arial Unicode MS" pitchFamily="50" charset="-128"/>
              </a:rPr>
            </a:br>
            <a:r>
              <a:rPr lang="en-US" altLang="ja-JP" sz="3200" b="1" dirty="0" smtClean="0">
                <a:solidFill>
                  <a:srgbClr val="0000FF"/>
                </a:solidFill>
                <a:latin typeface="+mj-ea"/>
                <a:cs typeface="Arial Unicode MS" pitchFamily="50" charset="-128"/>
              </a:rPr>
              <a:t>             </a:t>
            </a:r>
            <a:r>
              <a:rPr lang="en-US" altLang="ja-JP" sz="2400" b="1" dirty="0" smtClean="0">
                <a:solidFill>
                  <a:srgbClr val="0000FF"/>
                </a:solidFill>
                <a:latin typeface="ＭＳ Ｐゴシック"/>
                <a:cs typeface="Arial Unicode MS" pitchFamily="50" charset="-128"/>
              </a:rPr>
              <a:t>(</a:t>
            </a:r>
            <a:r>
              <a:rPr lang="en-US" altLang="ja-JP" sz="2400" b="1" dirty="0">
                <a:solidFill>
                  <a:srgbClr val="0000FF"/>
                </a:solidFill>
                <a:latin typeface="ＭＳ Ｐゴシック"/>
                <a:cs typeface="Arial Unicode MS" pitchFamily="50" charset="-128"/>
              </a:rPr>
              <a:t>Type 1 use = use without containment measures</a:t>
            </a:r>
            <a:r>
              <a:rPr lang="en-US" altLang="ja-JP" sz="2400" b="1" dirty="0" smtClean="0">
                <a:solidFill>
                  <a:srgbClr val="0000FF"/>
                </a:solidFill>
                <a:latin typeface="ＭＳ Ｐゴシック"/>
                <a:cs typeface="Arial Unicode MS" pitchFamily="50" charset="-128"/>
              </a:rPr>
              <a:t>)</a:t>
            </a:r>
            <a:endParaRPr lang="en-US" altLang="ja-JP" sz="3200" b="1" dirty="0">
              <a:solidFill>
                <a:srgbClr val="0000FF"/>
              </a:solidFill>
              <a:latin typeface="+mj-ea"/>
              <a:cs typeface="Arial Unicode MS" pitchFamily="50" charset="-128"/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23528" y="1673507"/>
            <a:ext cx="8431088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fontAlgn="ctr"/>
            <a:r>
              <a:rPr lang="en-US" altLang="ja-JP" sz="3200" dirty="0" smtClean="0">
                <a:latin typeface="+mj-ea"/>
                <a:ea typeface="+mj-ea"/>
              </a:rPr>
              <a:t>Data from </a:t>
            </a:r>
            <a:r>
              <a:rPr lang="en-US" altLang="ja-JP" sz="3200" dirty="0" smtClean="0">
                <a:solidFill>
                  <a:srgbClr val="00B050"/>
                </a:solidFill>
                <a:latin typeface="+mj-ea"/>
                <a:ea typeface="+mj-ea"/>
              </a:rPr>
              <a:t>laboratory </a:t>
            </a:r>
            <a:r>
              <a:rPr lang="en-US" altLang="ja-JP" sz="3200" dirty="0" smtClean="0">
                <a:latin typeface="+mj-ea"/>
                <a:ea typeface="+mj-ea"/>
              </a:rPr>
              <a:t>or</a:t>
            </a:r>
            <a:r>
              <a:rPr lang="en-US" altLang="ja-JP" sz="3200" dirty="0" smtClean="0">
                <a:solidFill>
                  <a:srgbClr val="00B050"/>
                </a:solidFill>
                <a:latin typeface="+mj-ea"/>
                <a:ea typeface="+mj-ea"/>
              </a:rPr>
              <a:t> greenhouse</a:t>
            </a:r>
            <a:r>
              <a:rPr lang="ja-JP" altLang="en-US" sz="3200" dirty="0" smtClean="0">
                <a:latin typeface="+mj-ea"/>
                <a:ea typeface="+mj-ea"/>
              </a:rPr>
              <a:t>　</a:t>
            </a:r>
            <a:endParaRPr lang="en-US" altLang="ja-JP" sz="3200" dirty="0" smtClean="0">
              <a:latin typeface="+mj-ea"/>
              <a:ea typeface="+mj-ea"/>
            </a:endParaRPr>
          </a:p>
          <a:p>
            <a:pPr algn="ctr" fontAlgn="ctr"/>
            <a:r>
              <a:rPr lang="en-US" altLang="ja-JP" sz="3200" dirty="0" smtClean="0">
                <a:latin typeface="+mj-ea"/>
                <a:ea typeface="+mj-ea"/>
              </a:rPr>
              <a:t>(in </a:t>
            </a:r>
            <a:r>
              <a:rPr lang="en-US" altLang="ja-JP" sz="3200" dirty="0" smtClean="0">
                <a:solidFill>
                  <a:srgbClr val="00B050"/>
                </a:solidFill>
                <a:latin typeface="+mj-ea"/>
                <a:ea typeface="+mj-ea"/>
              </a:rPr>
              <a:t>domestic </a:t>
            </a:r>
            <a:r>
              <a:rPr lang="en-US" altLang="ja-JP" sz="3200" dirty="0" smtClean="0">
                <a:latin typeface="+mj-ea"/>
                <a:ea typeface="+mj-ea"/>
              </a:rPr>
              <a:t>or</a:t>
            </a:r>
            <a:r>
              <a:rPr lang="en-US" altLang="ja-JP" sz="3200" dirty="0" smtClean="0">
                <a:solidFill>
                  <a:srgbClr val="00B050"/>
                </a:solidFill>
                <a:latin typeface="+mj-ea"/>
                <a:ea typeface="+mj-ea"/>
              </a:rPr>
              <a:t> foreign </a:t>
            </a:r>
            <a:r>
              <a:rPr lang="en-US" altLang="ja-JP" sz="3200" dirty="0" smtClean="0">
                <a:latin typeface="+mj-ea"/>
                <a:ea typeface="+mj-ea"/>
              </a:rPr>
              <a:t>lab.) </a:t>
            </a:r>
          </a:p>
          <a:p>
            <a:pPr algn="ctr" fontAlgn="ctr"/>
            <a:r>
              <a:rPr lang="en-US" altLang="ja-JP" sz="2400" dirty="0" smtClean="0">
                <a:latin typeface="+mj-ea"/>
                <a:ea typeface="+mj-ea"/>
              </a:rPr>
              <a:t>↓</a:t>
            </a:r>
            <a:endParaRPr lang="ja-JP" altLang="en-US" sz="2400" dirty="0" smtClean="0">
              <a:latin typeface="+mj-ea"/>
              <a:ea typeface="+mj-ea"/>
            </a:endParaRPr>
          </a:p>
          <a:p>
            <a:pPr algn="ctr" fontAlgn="ctr"/>
            <a:r>
              <a:rPr lang="en-US" altLang="ja-JP" sz="2400" u="sng" dirty="0" smtClean="0">
                <a:latin typeface="+mj-ea"/>
                <a:ea typeface="+mj-ea"/>
              </a:rPr>
              <a:t>Assessment</a:t>
            </a:r>
          </a:p>
          <a:p>
            <a:pPr algn="ctr" fontAlgn="ctr"/>
            <a:r>
              <a:rPr lang="en-US" altLang="ja-JP" sz="2400" dirty="0" smtClean="0">
                <a:latin typeface="+mj-ea"/>
                <a:ea typeface="+mj-ea"/>
              </a:rPr>
              <a:t>↓</a:t>
            </a:r>
            <a:endParaRPr lang="ja-JP" altLang="en-US" sz="2400" dirty="0" smtClean="0">
              <a:latin typeface="+mj-ea"/>
              <a:ea typeface="+mj-ea"/>
            </a:endParaRPr>
          </a:p>
          <a:p>
            <a:pPr algn="ctr" fontAlgn="ctr"/>
            <a:r>
              <a:rPr lang="en-US" altLang="ja-JP" sz="3200" dirty="0" smtClean="0">
                <a:solidFill>
                  <a:srgbClr val="FF0000"/>
                </a:solidFill>
                <a:latin typeface="+mj-ea"/>
                <a:ea typeface="+mj-ea"/>
              </a:rPr>
              <a:t>Isolated field trial</a:t>
            </a:r>
          </a:p>
          <a:p>
            <a:pPr algn="ctr" fontAlgn="ctr"/>
            <a:r>
              <a:rPr lang="en-US" altLang="ja-JP" sz="2400" dirty="0" smtClean="0">
                <a:latin typeface="+mj-ea"/>
                <a:ea typeface="+mj-ea"/>
              </a:rPr>
              <a:t>↓</a:t>
            </a:r>
            <a:endParaRPr lang="ja-JP" altLang="en-US" sz="2400" dirty="0" smtClean="0">
              <a:latin typeface="+mj-ea"/>
              <a:ea typeface="+mj-ea"/>
            </a:endParaRPr>
          </a:p>
          <a:p>
            <a:pPr algn="ctr" fontAlgn="ctr"/>
            <a:r>
              <a:rPr lang="en-US" altLang="ja-JP" sz="3200" dirty="0" smtClean="0">
                <a:latin typeface="+mj-ea"/>
                <a:ea typeface="+mj-ea"/>
              </a:rPr>
              <a:t>Data from </a:t>
            </a:r>
            <a:r>
              <a:rPr lang="en-US" altLang="ja-JP" sz="3200" dirty="0" smtClean="0">
                <a:solidFill>
                  <a:srgbClr val="00B050"/>
                </a:solidFill>
                <a:latin typeface="+mj-ea"/>
                <a:ea typeface="+mj-ea"/>
              </a:rPr>
              <a:t>isolated field in Japan</a:t>
            </a:r>
            <a:endParaRPr lang="ja-JP" altLang="en-US" sz="3200" dirty="0" smtClean="0">
              <a:solidFill>
                <a:srgbClr val="00B050"/>
              </a:solidFill>
              <a:latin typeface="+mj-ea"/>
              <a:ea typeface="+mj-ea"/>
            </a:endParaRPr>
          </a:p>
          <a:p>
            <a:pPr algn="ctr" fontAlgn="ctr"/>
            <a:r>
              <a:rPr lang="en-US" altLang="ja-JP" sz="2400" dirty="0" smtClean="0">
                <a:latin typeface="+mj-ea"/>
                <a:ea typeface="+mj-ea"/>
              </a:rPr>
              <a:t>↓</a:t>
            </a:r>
            <a:endParaRPr lang="ja-JP" altLang="en-US" sz="2400" dirty="0" smtClean="0">
              <a:latin typeface="+mj-ea"/>
              <a:ea typeface="+mj-ea"/>
            </a:endParaRPr>
          </a:p>
          <a:p>
            <a:pPr algn="ctr" fontAlgn="ctr"/>
            <a:r>
              <a:rPr lang="en-US" altLang="ja-JP" sz="2400" u="sng" dirty="0" smtClean="0">
                <a:latin typeface="+mj-ea"/>
                <a:ea typeface="+mj-ea"/>
              </a:rPr>
              <a:t>Assessment</a:t>
            </a:r>
            <a:endParaRPr lang="ja-JP" altLang="en-US" sz="2400" u="sng" dirty="0" smtClean="0">
              <a:latin typeface="+mj-ea"/>
              <a:ea typeface="+mj-ea"/>
            </a:endParaRPr>
          </a:p>
          <a:p>
            <a:pPr algn="ctr" fontAlgn="ctr"/>
            <a:r>
              <a:rPr lang="en-US" altLang="ja-JP" sz="2400" dirty="0" smtClean="0">
                <a:latin typeface="+mj-ea"/>
                <a:ea typeface="+mj-ea"/>
              </a:rPr>
              <a:t>↓</a:t>
            </a:r>
            <a:endParaRPr lang="ja-JP" altLang="en-US" sz="2400" dirty="0" smtClean="0">
              <a:latin typeface="+mj-ea"/>
              <a:ea typeface="+mj-ea"/>
            </a:endParaRPr>
          </a:p>
          <a:p>
            <a:pPr algn="ctr" fontAlgn="ctr"/>
            <a:r>
              <a:rPr lang="en-US" altLang="ja-JP" sz="3200" dirty="0" smtClean="0">
                <a:solidFill>
                  <a:srgbClr val="FF0000"/>
                </a:solidFill>
                <a:latin typeface="+mj-ea"/>
                <a:ea typeface="+mj-ea"/>
              </a:rPr>
              <a:t>Use for open field cultivation or commodity</a:t>
            </a:r>
          </a:p>
        </p:txBody>
      </p:sp>
      <p:sp>
        <p:nvSpPr>
          <p:cNvPr id="19" name="スライド番号プレースホルダ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2521D-3EC5-4AD5-9CC6-B06DF40C5817}" type="slidenum">
              <a:rPr lang="ja-JP" altLang="en-US">
                <a:latin typeface="+mj-ea"/>
                <a:ea typeface="+mj-ea"/>
              </a:rPr>
              <a:pPr/>
              <a:t>2</a:t>
            </a:fld>
            <a:endParaRPr lang="ja-JP" altLang="en-US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-80484" y="1124744"/>
            <a:ext cx="9248045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solidFill>
                  <a:srgbClr val="FF0000"/>
                </a:solidFill>
                <a:latin typeface="+mj-ea"/>
              </a:rPr>
              <a:t>  </a:t>
            </a:r>
            <a:r>
              <a:rPr lang="en-US" altLang="ja-JP" sz="3200" b="1" u="sng" dirty="0" smtClean="0">
                <a:solidFill>
                  <a:srgbClr val="FF0000"/>
                </a:solidFill>
                <a:latin typeface="+mj-ea"/>
              </a:rPr>
              <a:t>Evaluation </a:t>
            </a:r>
            <a:r>
              <a:rPr lang="en-US" altLang="ja-JP" sz="3200" b="1" u="sng" dirty="0">
                <a:solidFill>
                  <a:srgbClr val="FF0000"/>
                </a:solidFill>
                <a:latin typeface="+mj-ea"/>
              </a:rPr>
              <a:t>of exposure level </a:t>
            </a:r>
            <a:r>
              <a:rPr lang="en-US" altLang="ja-JP" sz="3200" b="1" u="sng" dirty="0">
                <a:latin typeface="+mj-ea"/>
              </a:rPr>
              <a:t>in import of </a:t>
            </a:r>
            <a:r>
              <a:rPr lang="en-US" altLang="ja-JP" sz="3200" b="1" u="sng" dirty="0" err="1">
                <a:latin typeface="+mj-ea"/>
              </a:rPr>
              <a:t>Bt</a:t>
            </a:r>
            <a:r>
              <a:rPr lang="en-US" altLang="ja-JP" sz="3200" b="1" u="sng" dirty="0">
                <a:latin typeface="+mj-ea"/>
              </a:rPr>
              <a:t> </a:t>
            </a:r>
            <a:endParaRPr lang="en-US" altLang="ja-JP" sz="3200" b="1" u="sng" dirty="0" smtClean="0">
              <a:latin typeface="+mj-ea"/>
            </a:endParaRPr>
          </a:p>
          <a:p>
            <a:r>
              <a:rPr lang="en-US" altLang="ja-JP" sz="3200" b="1" dirty="0">
                <a:latin typeface="+mj-ea"/>
              </a:rPr>
              <a:t> </a:t>
            </a:r>
            <a:r>
              <a:rPr lang="en-US" altLang="ja-JP" sz="3200" b="1" dirty="0" smtClean="0">
                <a:latin typeface="+mj-ea"/>
              </a:rPr>
              <a:t>    </a:t>
            </a:r>
            <a:r>
              <a:rPr lang="en-US" altLang="ja-JP" sz="3200" b="1" u="sng" dirty="0" smtClean="0">
                <a:latin typeface="+mj-ea"/>
              </a:rPr>
              <a:t>soybean to </a:t>
            </a:r>
            <a:r>
              <a:rPr lang="en-US" altLang="ja-JP" sz="3200" b="1" u="sng" dirty="0">
                <a:latin typeface="+mj-ea"/>
              </a:rPr>
              <a:t>understand risk of gene </a:t>
            </a:r>
            <a:r>
              <a:rPr lang="en-US" altLang="ja-JP" sz="3200" b="1" u="sng" dirty="0" smtClean="0">
                <a:latin typeface="+mj-ea"/>
              </a:rPr>
              <a:t>introgression</a:t>
            </a:r>
          </a:p>
          <a:p>
            <a:pPr marL="0" indent="0">
              <a:buNone/>
            </a:pPr>
            <a:endParaRPr lang="en-US" altLang="ja-JP" sz="3200" dirty="0" smtClean="0">
              <a:latin typeface="+mj-ea"/>
            </a:endParaRPr>
          </a:p>
          <a:p>
            <a:pPr marL="400050" lvl="1" indent="0">
              <a:buNone/>
            </a:pPr>
            <a:r>
              <a:rPr lang="en-US" altLang="ja-JP" sz="3200" dirty="0" smtClean="0">
                <a:latin typeface="+mj-ea"/>
              </a:rPr>
              <a:t>a. </a:t>
            </a:r>
            <a:r>
              <a:rPr lang="en-US" altLang="ja-JP" sz="3200" dirty="0">
                <a:solidFill>
                  <a:srgbClr val="00B050"/>
                </a:solidFill>
                <a:latin typeface="+mj-ea"/>
              </a:rPr>
              <a:t>F</a:t>
            </a:r>
            <a:r>
              <a:rPr lang="en-US" altLang="ja-JP" sz="3200" dirty="0" smtClean="0">
                <a:solidFill>
                  <a:srgbClr val="00B050"/>
                </a:solidFill>
                <a:latin typeface="+mj-ea"/>
              </a:rPr>
              <a:t>ood </a:t>
            </a:r>
            <a:r>
              <a:rPr lang="en-US" altLang="ja-JP" sz="3200" dirty="0">
                <a:solidFill>
                  <a:srgbClr val="00B050"/>
                </a:solidFill>
                <a:latin typeface="+mj-ea"/>
              </a:rPr>
              <a:t>grade </a:t>
            </a:r>
            <a:r>
              <a:rPr lang="en-US" altLang="ja-JP" sz="3200" dirty="0">
                <a:latin typeface="+mj-ea"/>
              </a:rPr>
              <a:t>soybean is transported </a:t>
            </a:r>
            <a:r>
              <a:rPr lang="en-US" altLang="ja-JP" sz="3200" dirty="0">
                <a:solidFill>
                  <a:srgbClr val="00B050"/>
                </a:solidFill>
                <a:latin typeface="+mj-ea"/>
              </a:rPr>
              <a:t>in bags</a:t>
            </a:r>
            <a:r>
              <a:rPr lang="en-US" altLang="ja-JP" sz="3200" dirty="0">
                <a:latin typeface="+mj-ea"/>
              </a:rPr>
              <a:t>, </a:t>
            </a:r>
            <a:r>
              <a:rPr lang="en-US" altLang="ja-JP" sz="3200" dirty="0" smtClean="0">
                <a:latin typeface="+mj-ea"/>
              </a:rPr>
              <a:t>but</a:t>
            </a:r>
            <a:endParaRPr lang="en-US" altLang="ja-JP" sz="3200" dirty="0">
              <a:latin typeface="+mj-ea"/>
            </a:endParaRPr>
          </a:p>
          <a:p>
            <a:pPr marL="400050" lvl="1" indent="0">
              <a:buNone/>
            </a:pPr>
            <a:r>
              <a:rPr lang="en-US" altLang="ja-JP" sz="3200" dirty="0">
                <a:latin typeface="+mj-ea"/>
              </a:rPr>
              <a:t>     </a:t>
            </a:r>
            <a:r>
              <a:rPr lang="en-US" altLang="ja-JP" sz="3200" dirty="0" smtClean="0">
                <a:latin typeface="+mj-ea"/>
              </a:rPr>
              <a:t> </a:t>
            </a:r>
            <a:r>
              <a:rPr lang="en-US" altLang="ja-JP" sz="3200" dirty="0" smtClean="0">
                <a:solidFill>
                  <a:srgbClr val="00B050"/>
                </a:solidFill>
                <a:latin typeface="+mj-ea"/>
              </a:rPr>
              <a:t>feed </a:t>
            </a:r>
            <a:r>
              <a:rPr lang="en-US" altLang="ja-JP" sz="3200" dirty="0">
                <a:solidFill>
                  <a:srgbClr val="00B050"/>
                </a:solidFill>
                <a:latin typeface="+mj-ea"/>
              </a:rPr>
              <a:t>use </a:t>
            </a:r>
            <a:r>
              <a:rPr lang="en-US" altLang="ja-JP" sz="3200" dirty="0" smtClean="0">
                <a:solidFill>
                  <a:srgbClr val="00B050"/>
                </a:solidFill>
                <a:latin typeface="+mj-ea"/>
              </a:rPr>
              <a:t>soybean </a:t>
            </a:r>
            <a:r>
              <a:rPr lang="en-US" altLang="ja-JP" sz="3200" dirty="0" smtClean="0">
                <a:latin typeface="+mj-ea"/>
              </a:rPr>
              <a:t>is</a:t>
            </a:r>
            <a:r>
              <a:rPr lang="en-US" altLang="ja-JP" sz="3200" dirty="0" smtClean="0">
                <a:solidFill>
                  <a:srgbClr val="00B050"/>
                </a:solidFill>
                <a:latin typeface="+mj-ea"/>
              </a:rPr>
              <a:t> </a:t>
            </a:r>
            <a:r>
              <a:rPr lang="en-US" altLang="ja-JP" sz="3200" dirty="0" smtClean="0">
                <a:latin typeface="+mj-ea"/>
              </a:rPr>
              <a:t>transported by</a:t>
            </a:r>
          </a:p>
          <a:p>
            <a:pPr marL="400050" lvl="1" indent="0">
              <a:buNone/>
            </a:pPr>
            <a:r>
              <a:rPr lang="en-US" altLang="ja-JP" sz="3200" dirty="0">
                <a:solidFill>
                  <a:srgbClr val="00B050"/>
                </a:solidFill>
                <a:latin typeface="+mj-ea"/>
              </a:rPr>
              <a:t> </a:t>
            </a:r>
            <a:r>
              <a:rPr lang="en-US" altLang="ja-JP" sz="3200" dirty="0" smtClean="0">
                <a:solidFill>
                  <a:srgbClr val="00B050"/>
                </a:solidFill>
                <a:latin typeface="+mj-ea"/>
              </a:rPr>
              <a:t>          </a:t>
            </a:r>
            <a:r>
              <a:rPr lang="en-US" altLang="ja-JP" sz="3200" dirty="0">
                <a:solidFill>
                  <a:srgbClr val="00B050"/>
                </a:solidFill>
                <a:latin typeface="+mj-ea"/>
              </a:rPr>
              <a:t>big </a:t>
            </a:r>
            <a:r>
              <a:rPr lang="en-US" altLang="ja-JP" sz="3200" dirty="0" smtClean="0">
                <a:solidFill>
                  <a:srgbClr val="00B050"/>
                </a:solidFill>
                <a:latin typeface="+mj-ea"/>
              </a:rPr>
              <a:t>box-truck.  </a:t>
            </a:r>
            <a:r>
              <a:rPr lang="en-US" altLang="ja-JP" sz="3200" dirty="0" smtClean="0">
                <a:latin typeface="+mj-ea"/>
              </a:rPr>
              <a:t>  </a:t>
            </a:r>
            <a:r>
              <a:rPr lang="ja-JP" altLang="en-US" sz="3200" dirty="0" smtClean="0">
                <a:latin typeface="+mj-ea"/>
              </a:rPr>
              <a:t>→  </a:t>
            </a:r>
            <a:r>
              <a:rPr lang="en-US" altLang="ja-JP" sz="3200" dirty="0" smtClean="0">
                <a:latin typeface="+mj-ea"/>
              </a:rPr>
              <a:t>spillage</a:t>
            </a:r>
          </a:p>
          <a:p>
            <a:pPr marL="400050" lvl="1" indent="0">
              <a:buNone/>
            </a:pPr>
            <a:endParaRPr lang="en-US" altLang="ja-JP" sz="3200" dirty="0">
              <a:latin typeface="+mj-ea"/>
            </a:endParaRPr>
          </a:p>
          <a:p>
            <a:pPr marL="400050" lvl="1" indent="0">
              <a:buNone/>
            </a:pPr>
            <a:r>
              <a:rPr lang="en-US" altLang="ja-JP" sz="3200" dirty="0" smtClean="0">
                <a:latin typeface="+mj-ea"/>
              </a:rPr>
              <a:t>b</a:t>
            </a:r>
            <a:r>
              <a:rPr lang="en-US" altLang="ja-JP" sz="3200" dirty="0">
                <a:latin typeface="+mj-ea"/>
              </a:rPr>
              <a:t>. MAFF reported the number of </a:t>
            </a:r>
            <a:r>
              <a:rPr lang="en-US" altLang="ja-JP" sz="3200" dirty="0">
                <a:solidFill>
                  <a:srgbClr val="00B050"/>
                </a:solidFill>
                <a:latin typeface="+mj-ea"/>
              </a:rPr>
              <a:t>soybean plants </a:t>
            </a:r>
          </a:p>
          <a:p>
            <a:pPr marL="400050" lvl="1" indent="0">
              <a:buNone/>
            </a:pPr>
            <a:r>
              <a:rPr lang="en-US" altLang="ja-JP" sz="3200" dirty="0">
                <a:solidFill>
                  <a:srgbClr val="00B050"/>
                </a:solidFill>
                <a:latin typeface="+mj-ea"/>
              </a:rPr>
              <a:t>     grown along roadside </a:t>
            </a:r>
            <a:r>
              <a:rPr lang="en-US" altLang="ja-JP" sz="3200" dirty="0">
                <a:latin typeface="+mj-ea"/>
              </a:rPr>
              <a:t>from spilled seeds </a:t>
            </a:r>
          </a:p>
          <a:p>
            <a:pPr marL="400050" lvl="1" indent="0">
              <a:buNone/>
            </a:pPr>
            <a:r>
              <a:rPr lang="en-US" altLang="ja-JP" sz="3200" dirty="0">
                <a:latin typeface="+mj-ea"/>
              </a:rPr>
              <a:t>     during transportation within </a:t>
            </a:r>
            <a:r>
              <a:rPr lang="en-US" altLang="ja-JP" sz="3200" dirty="0">
                <a:solidFill>
                  <a:srgbClr val="00B050"/>
                </a:solidFill>
                <a:latin typeface="+mj-ea"/>
              </a:rPr>
              <a:t>5 km from </a:t>
            </a:r>
          </a:p>
          <a:p>
            <a:pPr marL="400050" lvl="1" indent="0">
              <a:buNone/>
            </a:pPr>
            <a:r>
              <a:rPr lang="en-US" altLang="ja-JP" sz="3200" dirty="0">
                <a:solidFill>
                  <a:srgbClr val="00B050"/>
                </a:solidFill>
                <a:latin typeface="+mj-ea"/>
              </a:rPr>
              <a:t>     unloaded ports</a:t>
            </a:r>
            <a:r>
              <a:rPr lang="en-US" altLang="ja-JP" sz="3200" dirty="0" smtClean="0">
                <a:latin typeface="+mj-ea"/>
              </a:rPr>
              <a:t>.</a:t>
            </a:r>
            <a:endParaRPr lang="en-US" altLang="ja-JP" sz="3200" dirty="0">
              <a:latin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390303" y="188640"/>
            <a:ext cx="6991016" cy="646331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altLang="ja-JP" sz="3600" b="1" dirty="0">
                <a:solidFill>
                  <a:srgbClr val="0000FF"/>
                </a:solidFill>
                <a:latin typeface="+mj-ea"/>
                <a:ea typeface="+mj-ea"/>
              </a:rPr>
              <a:t>ERA of </a:t>
            </a:r>
            <a:r>
              <a:rPr lang="en-US" altLang="ja-JP" sz="3600" b="1" dirty="0" err="1">
                <a:solidFill>
                  <a:srgbClr val="0000FF"/>
                </a:solidFill>
                <a:latin typeface="+mj-ea"/>
                <a:ea typeface="+mj-ea"/>
              </a:rPr>
              <a:t>Bt</a:t>
            </a:r>
            <a:r>
              <a:rPr lang="en-US" altLang="ja-JP" sz="3600" b="1" dirty="0">
                <a:solidFill>
                  <a:srgbClr val="0000FF"/>
                </a:solidFill>
                <a:latin typeface="+mj-ea"/>
                <a:ea typeface="+mj-ea"/>
              </a:rPr>
              <a:t> </a:t>
            </a:r>
            <a:r>
              <a:rPr lang="en-US" altLang="ja-JP" sz="3600" b="1" dirty="0" smtClean="0">
                <a:solidFill>
                  <a:srgbClr val="0000FF"/>
                </a:solidFill>
                <a:latin typeface="+mj-ea"/>
                <a:ea typeface="+mj-ea"/>
              </a:rPr>
              <a:t>soybean </a:t>
            </a:r>
            <a:r>
              <a:rPr lang="en-US" altLang="ja-JP" sz="3600" b="1" dirty="0">
                <a:solidFill>
                  <a:srgbClr val="0000FF"/>
                </a:solidFill>
                <a:latin typeface="+mj-ea"/>
                <a:ea typeface="+mj-ea"/>
              </a:rPr>
              <a:t>for </a:t>
            </a:r>
            <a:r>
              <a:rPr lang="en-US" altLang="ja-JP" sz="3600" b="1" dirty="0" smtClean="0">
                <a:solidFill>
                  <a:srgbClr val="0000FF"/>
                </a:solidFill>
                <a:latin typeface="+mj-ea"/>
                <a:ea typeface="+mj-ea"/>
              </a:rPr>
              <a:t>import-only</a:t>
            </a:r>
            <a:endParaRPr kumimoji="1" lang="ja-JP" altLang="en-US" sz="3600" b="1" dirty="0">
              <a:solidFill>
                <a:srgbClr val="0000FF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268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52303058"/>
              </p:ext>
            </p:extLst>
          </p:nvPr>
        </p:nvGraphicFramePr>
        <p:xfrm>
          <a:off x="569244" y="1196752"/>
          <a:ext cx="7776864" cy="5502780"/>
        </p:xfrm>
        <a:graphic>
          <a:graphicData uri="http://schemas.openxmlformats.org/drawingml/2006/table">
            <a:tbl>
              <a:tblPr/>
              <a:tblGrid>
                <a:gridCol w="1531702"/>
                <a:gridCol w="1348618"/>
                <a:gridCol w="1296144"/>
                <a:gridCol w="1296144"/>
                <a:gridCol w="1224136"/>
                <a:gridCol w="1080120"/>
              </a:tblGrid>
              <a:tr h="46055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+mj-ea"/>
                          <a:ea typeface="+mj-ea"/>
                          <a:cs typeface="Times New Roman" pitchFamily="18" charset="0"/>
                        </a:rPr>
                        <a:t>Ports</a:t>
                      </a:r>
                      <a:endParaRPr lang="en-US" sz="2000" b="1" dirty="0">
                        <a:latin typeface="+mj-ea"/>
                        <a:ea typeface="+mj-ea"/>
                        <a:cs typeface="Times New Roman" pitchFamily="18" charset="0"/>
                      </a:endParaRPr>
                    </a:p>
                  </a:txBody>
                  <a:tcPr marL="32857" marR="32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j-ea"/>
                          <a:ea typeface="+mj-ea"/>
                          <a:cs typeface="Times New Roman" pitchFamily="18" charset="0"/>
                        </a:rPr>
                        <a:t>Number of </a:t>
                      </a:r>
                      <a:r>
                        <a:rPr lang="en-US" sz="1400" b="1" dirty="0">
                          <a:solidFill>
                            <a:srgbClr val="00B050"/>
                          </a:solidFill>
                          <a:latin typeface="+mj-ea"/>
                          <a:ea typeface="+mj-ea"/>
                          <a:cs typeface="Times New Roman" pitchFamily="18" charset="0"/>
                        </a:rPr>
                        <a:t>soybean plant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j-ea"/>
                          <a:ea typeface="+mj-ea"/>
                          <a:cs typeface="Times New Roman" pitchFamily="18" charset="0"/>
                        </a:rPr>
                        <a:t>(Number of GM soybean</a:t>
                      </a:r>
                      <a:r>
                        <a:rPr lang="en-US" sz="1200" b="1" dirty="0">
                          <a:latin typeface="+mj-ea"/>
                          <a:ea typeface="+mj-ea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32857" marR="32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+mj-ea"/>
                          <a:ea typeface="+mj-ea"/>
                          <a:cs typeface="Times New Roman" pitchFamily="18" charset="0"/>
                        </a:rPr>
                        <a:t>Average</a:t>
                      </a:r>
                    </a:p>
                  </a:txBody>
                  <a:tcPr marL="32857" marR="3285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 pitchFamily="18" charset="0"/>
                        </a:rPr>
                        <a:t>95% confidential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 pitchFamily="18" charset="0"/>
                        </a:rPr>
                        <a:t> level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 pitchFamily="18" charset="0"/>
                      </a:endParaRPr>
                    </a:p>
                  </a:txBody>
                  <a:tcPr marL="32857" marR="32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601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+mj-ea"/>
                          <a:ea typeface="+mj-ea"/>
                          <a:cs typeface="Times New Roman" pitchFamily="18" charset="0"/>
                        </a:rPr>
                        <a:t>2009</a:t>
                      </a:r>
                    </a:p>
                  </a:txBody>
                  <a:tcPr marL="32857" marR="32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+mj-ea"/>
                          <a:ea typeface="+mj-ea"/>
                          <a:cs typeface="Times New Roman" pitchFamily="18" charset="0"/>
                        </a:rPr>
                        <a:t>2010</a:t>
                      </a:r>
                    </a:p>
                  </a:txBody>
                  <a:tcPr marL="32857" marR="32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+mj-ea"/>
                          <a:ea typeface="+mj-ea"/>
                          <a:cs typeface="Times New Roman" pitchFamily="18" charset="0"/>
                        </a:rPr>
                        <a:t>Lower limit</a:t>
                      </a:r>
                    </a:p>
                  </a:txBody>
                  <a:tcPr marL="32857" marR="32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+mj-ea"/>
                          <a:ea typeface="+mj-ea"/>
                          <a:cs typeface="Times New Roman" pitchFamily="18" charset="0"/>
                        </a:rPr>
                        <a:t>Upper limit</a:t>
                      </a:r>
                    </a:p>
                  </a:txBody>
                  <a:tcPr marL="32857" marR="32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2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latin typeface="+mj-ea"/>
                          <a:ea typeface="+mj-ea"/>
                          <a:cs typeface="Times New Roman" pitchFamily="18" charset="0"/>
                        </a:rPr>
                        <a:t>Tomakomai</a:t>
                      </a:r>
                      <a:endParaRPr lang="en-US" sz="1400" b="1" dirty="0">
                        <a:latin typeface="+mj-ea"/>
                        <a:ea typeface="+mj-ea"/>
                        <a:cs typeface="Times New Roman" pitchFamily="18" charset="0"/>
                      </a:endParaRPr>
                    </a:p>
                  </a:txBody>
                  <a:tcPr marL="32857" marR="328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j-ea"/>
                          <a:ea typeface="+mj-ea"/>
                          <a:cs typeface="Times New Roman" pitchFamily="18" charset="0"/>
                        </a:rPr>
                        <a:t>0 (0)</a:t>
                      </a:r>
                    </a:p>
                  </a:txBody>
                  <a:tcPr marL="32857" marR="328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+mj-ea"/>
                          <a:ea typeface="+mj-ea"/>
                          <a:cs typeface="Times New Roman" pitchFamily="18" charset="0"/>
                        </a:rPr>
                        <a:t>2 (1)</a:t>
                      </a:r>
                    </a:p>
                  </a:txBody>
                  <a:tcPr marL="32857" marR="328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+mj-ea"/>
                          <a:ea typeface="+mj-ea"/>
                          <a:cs typeface="Times New Roman" pitchFamily="18" charset="0"/>
                        </a:rPr>
                        <a:t>1.0</a:t>
                      </a:r>
                    </a:p>
                  </a:txBody>
                  <a:tcPr marL="32857" marR="32857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j-ea"/>
                          <a:ea typeface="+mj-ea"/>
                          <a:cs typeface="Times New Roman" pitchFamily="18" charset="0"/>
                        </a:rPr>
                        <a:t>0.24</a:t>
                      </a:r>
                    </a:p>
                  </a:txBody>
                  <a:tcPr marL="32857" marR="328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+mj-ea"/>
                          <a:ea typeface="+mj-ea"/>
                          <a:cs typeface="Times New Roman" pitchFamily="18" charset="0"/>
                        </a:rPr>
                        <a:t>5.57</a:t>
                      </a:r>
                    </a:p>
                  </a:txBody>
                  <a:tcPr marL="32857" marR="328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2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j-ea"/>
                          <a:ea typeface="+mj-ea"/>
                          <a:cs typeface="Times New Roman" pitchFamily="18" charset="0"/>
                        </a:rPr>
                        <a:t>Kashima</a:t>
                      </a:r>
                    </a:p>
                  </a:txBody>
                  <a:tcPr marL="32857" marR="328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+mj-ea"/>
                          <a:ea typeface="+mj-ea"/>
                          <a:cs typeface="Times New Roman" pitchFamily="18" charset="0"/>
                        </a:rPr>
                        <a:t>3 (2)</a:t>
                      </a:r>
                    </a:p>
                  </a:txBody>
                  <a:tcPr marL="32857" marR="328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+mj-ea"/>
                          <a:ea typeface="+mj-ea"/>
                          <a:cs typeface="Times New Roman" pitchFamily="18" charset="0"/>
                        </a:rPr>
                        <a:t>0 (0)</a:t>
                      </a:r>
                    </a:p>
                  </a:txBody>
                  <a:tcPr marL="32857" marR="328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+mj-ea"/>
                          <a:ea typeface="+mj-ea"/>
                          <a:cs typeface="Times New Roman" pitchFamily="18" charset="0"/>
                        </a:rPr>
                        <a:t>1.5</a:t>
                      </a:r>
                    </a:p>
                  </a:txBody>
                  <a:tcPr marL="32857" marR="32857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+mj-ea"/>
                          <a:ea typeface="+mj-ea"/>
                          <a:cs typeface="Times New Roman" pitchFamily="18" charset="0"/>
                        </a:rPr>
                        <a:t>0.24</a:t>
                      </a:r>
                    </a:p>
                  </a:txBody>
                  <a:tcPr marL="32857" marR="328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+mj-ea"/>
                          <a:ea typeface="+mj-ea"/>
                          <a:cs typeface="Times New Roman" pitchFamily="18" charset="0"/>
                        </a:rPr>
                        <a:t>5.57</a:t>
                      </a:r>
                    </a:p>
                  </a:txBody>
                  <a:tcPr marL="32857" marR="328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2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j-ea"/>
                          <a:ea typeface="+mj-ea"/>
                          <a:cs typeface="Times New Roman" pitchFamily="18" charset="0"/>
                        </a:rPr>
                        <a:t>Chiba</a:t>
                      </a:r>
                    </a:p>
                  </a:txBody>
                  <a:tcPr marL="32857" marR="328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+mj-ea"/>
                          <a:ea typeface="+mj-ea"/>
                          <a:cs typeface="Times New Roman" pitchFamily="18" charset="0"/>
                        </a:rPr>
                        <a:t>1 (0)</a:t>
                      </a:r>
                    </a:p>
                  </a:txBody>
                  <a:tcPr marL="32857" marR="328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+mj-ea"/>
                          <a:ea typeface="+mj-ea"/>
                          <a:cs typeface="Times New Roman" pitchFamily="18" charset="0"/>
                        </a:rPr>
                        <a:t>0 (0)</a:t>
                      </a:r>
                    </a:p>
                  </a:txBody>
                  <a:tcPr marL="32857" marR="328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+mj-ea"/>
                          <a:ea typeface="+mj-ea"/>
                          <a:cs typeface="Times New Roman" pitchFamily="18" charset="0"/>
                        </a:rPr>
                        <a:t>0.5</a:t>
                      </a:r>
                    </a:p>
                  </a:txBody>
                  <a:tcPr marL="32857" marR="32857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+mj-ea"/>
                          <a:ea typeface="+mj-ea"/>
                          <a:cs typeface="Times New Roman" pitchFamily="18" charset="0"/>
                        </a:rPr>
                        <a:t>0.03</a:t>
                      </a:r>
                    </a:p>
                  </a:txBody>
                  <a:tcPr marL="32857" marR="328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+mj-ea"/>
                          <a:ea typeface="+mj-ea"/>
                          <a:cs typeface="Times New Roman" pitchFamily="18" charset="0"/>
                        </a:rPr>
                        <a:t>3.69</a:t>
                      </a:r>
                    </a:p>
                  </a:txBody>
                  <a:tcPr marL="32857" marR="328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2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+mj-ea"/>
                          <a:ea typeface="+mj-ea"/>
                          <a:cs typeface="Times New Roman" pitchFamily="18" charset="0"/>
                        </a:rPr>
                        <a:t>Tokyo</a:t>
                      </a:r>
                    </a:p>
                  </a:txBody>
                  <a:tcPr marL="32857" marR="328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j-ea"/>
                          <a:ea typeface="+mj-ea"/>
                          <a:cs typeface="Times New Roman" pitchFamily="18" charset="0"/>
                        </a:rPr>
                        <a:t>0 (0)</a:t>
                      </a:r>
                    </a:p>
                  </a:txBody>
                  <a:tcPr marL="32857" marR="328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+mj-ea"/>
                          <a:ea typeface="+mj-ea"/>
                          <a:cs typeface="Times New Roman" pitchFamily="18" charset="0"/>
                        </a:rPr>
                        <a:t>0 (0)</a:t>
                      </a:r>
                    </a:p>
                  </a:txBody>
                  <a:tcPr marL="32857" marR="328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+mj-ea"/>
                          <a:ea typeface="+mj-ea"/>
                          <a:cs typeface="Times New Roman" pitchFamily="18" charset="0"/>
                        </a:rPr>
                        <a:t>0.0</a:t>
                      </a:r>
                    </a:p>
                  </a:txBody>
                  <a:tcPr marL="32857" marR="32857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+mj-ea"/>
                          <a:ea typeface="+mj-ea"/>
                          <a:cs typeface="Times New Roman" pitchFamily="18" charset="0"/>
                        </a:rPr>
                        <a:t>0.00</a:t>
                      </a:r>
                    </a:p>
                  </a:txBody>
                  <a:tcPr marL="32857" marR="328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+mj-ea"/>
                          <a:ea typeface="+mj-ea"/>
                          <a:cs typeface="Times New Roman" pitchFamily="18" charset="0"/>
                        </a:rPr>
                        <a:t>3.69</a:t>
                      </a:r>
                    </a:p>
                  </a:txBody>
                  <a:tcPr marL="32857" marR="328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2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+mj-ea"/>
                          <a:ea typeface="+mj-ea"/>
                          <a:cs typeface="Times New Roman" pitchFamily="18" charset="0"/>
                        </a:rPr>
                        <a:t>Yokohama</a:t>
                      </a:r>
                    </a:p>
                  </a:txBody>
                  <a:tcPr marL="32857" marR="328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j-ea"/>
                          <a:ea typeface="+mj-ea"/>
                          <a:cs typeface="Times New Roman" pitchFamily="18" charset="0"/>
                        </a:rPr>
                        <a:t>0 (0)</a:t>
                      </a:r>
                    </a:p>
                  </a:txBody>
                  <a:tcPr marL="32857" marR="328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j-ea"/>
                          <a:ea typeface="+mj-ea"/>
                          <a:cs typeface="Times New Roman" pitchFamily="18" charset="0"/>
                        </a:rPr>
                        <a:t>0 (0)</a:t>
                      </a:r>
                    </a:p>
                  </a:txBody>
                  <a:tcPr marL="32857" marR="328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+mj-ea"/>
                          <a:ea typeface="+mj-ea"/>
                          <a:cs typeface="Times New Roman" pitchFamily="18" charset="0"/>
                        </a:rPr>
                        <a:t>0.0</a:t>
                      </a:r>
                    </a:p>
                  </a:txBody>
                  <a:tcPr marL="32857" marR="32857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+mj-ea"/>
                          <a:ea typeface="+mj-ea"/>
                          <a:cs typeface="Times New Roman" pitchFamily="18" charset="0"/>
                        </a:rPr>
                        <a:t>0.00</a:t>
                      </a:r>
                    </a:p>
                  </a:txBody>
                  <a:tcPr marL="32857" marR="328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+mj-ea"/>
                          <a:ea typeface="+mj-ea"/>
                          <a:cs typeface="Times New Roman" pitchFamily="18" charset="0"/>
                        </a:rPr>
                        <a:t>3.69</a:t>
                      </a:r>
                    </a:p>
                  </a:txBody>
                  <a:tcPr marL="32857" marR="328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2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+mj-ea"/>
                          <a:ea typeface="+mj-ea"/>
                          <a:cs typeface="Times New Roman" pitchFamily="18" charset="0"/>
                        </a:rPr>
                        <a:t>Shimizu</a:t>
                      </a:r>
                    </a:p>
                  </a:txBody>
                  <a:tcPr marL="32857" marR="328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+mj-ea"/>
                          <a:ea typeface="+mj-ea"/>
                          <a:cs typeface="Times New Roman" pitchFamily="18" charset="0"/>
                        </a:rPr>
                        <a:t>0 (0)</a:t>
                      </a:r>
                    </a:p>
                  </a:txBody>
                  <a:tcPr marL="32857" marR="328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j-ea"/>
                          <a:ea typeface="+mj-ea"/>
                          <a:cs typeface="Times New Roman" pitchFamily="18" charset="0"/>
                        </a:rPr>
                        <a:t>0 (0)</a:t>
                      </a:r>
                    </a:p>
                  </a:txBody>
                  <a:tcPr marL="32857" marR="328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+mj-ea"/>
                          <a:ea typeface="+mj-ea"/>
                          <a:cs typeface="Times New Roman" pitchFamily="18" charset="0"/>
                        </a:rPr>
                        <a:t>0.0</a:t>
                      </a:r>
                    </a:p>
                  </a:txBody>
                  <a:tcPr marL="32857" marR="32857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+mj-ea"/>
                          <a:ea typeface="+mj-ea"/>
                          <a:cs typeface="Times New Roman" pitchFamily="18" charset="0"/>
                        </a:rPr>
                        <a:t>0.00</a:t>
                      </a:r>
                    </a:p>
                  </a:txBody>
                  <a:tcPr marL="32857" marR="328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+mj-ea"/>
                          <a:ea typeface="+mj-ea"/>
                          <a:cs typeface="Times New Roman" pitchFamily="18" charset="0"/>
                        </a:rPr>
                        <a:t>3.69</a:t>
                      </a:r>
                    </a:p>
                  </a:txBody>
                  <a:tcPr marL="32857" marR="328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2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+mj-ea"/>
                          <a:ea typeface="+mj-ea"/>
                          <a:cs typeface="Times New Roman" pitchFamily="18" charset="0"/>
                        </a:rPr>
                        <a:t>Nagoya</a:t>
                      </a:r>
                    </a:p>
                  </a:txBody>
                  <a:tcPr marL="32857" marR="328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+mj-ea"/>
                          <a:ea typeface="+mj-ea"/>
                          <a:cs typeface="Times New Roman" pitchFamily="18" charset="0"/>
                        </a:rPr>
                        <a:t>0 (0)</a:t>
                      </a:r>
                    </a:p>
                  </a:txBody>
                  <a:tcPr marL="32857" marR="328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j-ea"/>
                          <a:ea typeface="+mj-ea"/>
                          <a:cs typeface="Times New Roman" pitchFamily="18" charset="0"/>
                        </a:rPr>
                        <a:t>0 (0)</a:t>
                      </a:r>
                    </a:p>
                  </a:txBody>
                  <a:tcPr marL="32857" marR="328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j-ea"/>
                          <a:ea typeface="+mj-ea"/>
                          <a:cs typeface="Times New Roman" pitchFamily="18" charset="0"/>
                        </a:rPr>
                        <a:t>0.0</a:t>
                      </a:r>
                    </a:p>
                  </a:txBody>
                  <a:tcPr marL="32857" marR="32857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+mj-ea"/>
                          <a:ea typeface="+mj-ea"/>
                          <a:cs typeface="Times New Roman" pitchFamily="18" charset="0"/>
                        </a:rPr>
                        <a:t>0.00</a:t>
                      </a:r>
                    </a:p>
                  </a:txBody>
                  <a:tcPr marL="32857" marR="328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+mj-ea"/>
                          <a:ea typeface="+mj-ea"/>
                          <a:cs typeface="Times New Roman" pitchFamily="18" charset="0"/>
                        </a:rPr>
                        <a:t>3.69</a:t>
                      </a:r>
                    </a:p>
                  </a:txBody>
                  <a:tcPr marL="32857" marR="328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2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+mj-ea"/>
                          <a:ea typeface="+mj-ea"/>
                          <a:cs typeface="Times New Roman" pitchFamily="18" charset="0"/>
                        </a:rPr>
                        <a:t>Kobe</a:t>
                      </a:r>
                    </a:p>
                  </a:txBody>
                  <a:tcPr marL="32857" marR="328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+mj-ea"/>
                          <a:ea typeface="+mj-ea"/>
                          <a:cs typeface="Times New Roman" pitchFamily="18" charset="0"/>
                        </a:rPr>
                        <a:t>2 (0)</a:t>
                      </a:r>
                    </a:p>
                  </a:txBody>
                  <a:tcPr marL="32857" marR="328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+mj-ea"/>
                          <a:ea typeface="+mj-ea"/>
                          <a:cs typeface="Times New Roman" pitchFamily="18" charset="0"/>
                        </a:rPr>
                        <a:t>0 (0)</a:t>
                      </a:r>
                    </a:p>
                  </a:txBody>
                  <a:tcPr marL="32857" marR="328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j-ea"/>
                          <a:ea typeface="+mj-ea"/>
                          <a:cs typeface="Times New Roman" pitchFamily="18" charset="0"/>
                        </a:rPr>
                        <a:t>1.0</a:t>
                      </a:r>
                    </a:p>
                  </a:txBody>
                  <a:tcPr marL="32857" marR="32857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+mj-ea"/>
                          <a:ea typeface="+mj-ea"/>
                          <a:cs typeface="Times New Roman" pitchFamily="18" charset="0"/>
                        </a:rPr>
                        <a:t>0.24</a:t>
                      </a:r>
                    </a:p>
                  </a:txBody>
                  <a:tcPr marL="32857" marR="328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+mj-ea"/>
                          <a:ea typeface="+mj-ea"/>
                          <a:cs typeface="Times New Roman" pitchFamily="18" charset="0"/>
                        </a:rPr>
                        <a:t>5.57</a:t>
                      </a:r>
                    </a:p>
                  </a:txBody>
                  <a:tcPr marL="32857" marR="328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2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+mj-ea"/>
                          <a:ea typeface="+mj-ea"/>
                          <a:cs typeface="Times New Roman" pitchFamily="18" charset="0"/>
                        </a:rPr>
                        <a:t>Mizushima</a:t>
                      </a:r>
                    </a:p>
                  </a:txBody>
                  <a:tcPr marL="32857" marR="328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+mj-ea"/>
                          <a:ea typeface="+mj-ea"/>
                          <a:cs typeface="Times New Roman" pitchFamily="18" charset="0"/>
                        </a:rPr>
                        <a:t>0 (0)</a:t>
                      </a:r>
                    </a:p>
                  </a:txBody>
                  <a:tcPr marL="32857" marR="328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+mj-ea"/>
                          <a:ea typeface="+mj-ea"/>
                          <a:cs typeface="Times New Roman" pitchFamily="18" charset="0"/>
                        </a:rPr>
                        <a:t>0 (0)</a:t>
                      </a:r>
                    </a:p>
                  </a:txBody>
                  <a:tcPr marL="32857" marR="328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j-ea"/>
                          <a:ea typeface="+mj-ea"/>
                          <a:cs typeface="Times New Roman" pitchFamily="18" charset="0"/>
                        </a:rPr>
                        <a:t>0.0</a:t>
                      </a:r>
                    </a:p>
                  </a:txBody>
                  <a:tcPr marL="32857" marR="32857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j-ea"/>
                          <a:ea typeface="+mj-ea"/>
                          <a:cs typeface="Times New Roman" pitchFamily="18" charset="0"/>
                        </a:rPr>
                        <a:t>0.00</a:t>
                      </a:r>
                    </a:p>
                  </a:txBody>
                  <a:tcPr marL="32857" marR="328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j-ea"/>
                          <a:ea typeface="+mj-ea"/>
                          <a:cs typeface="Times New Roman" pitchFamily="18" charset="0"/>
                        </a:rPr>
                        <a:t>3.69</a:t>
                      </a:r>
                    </a:p>
                  </a:txBody>
                  <a:tcPr marL="32857" marR="328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5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j-ea"/>
                          <a:ea typeface="+mj-ea"/>
                          <a:cs typeface="Times New Roman" pitchFamily="18" charset="0"/>
                        </a:rPr>
                        <a:t>Hakata</a:t>
                      </a:r>
                    </a:p>
                  </a:txBody>
                  <a:tcPr marL="32857" marR="328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j-ea"/>
                          <a:ea typeface="+mj-ea"/>
                          <a:cs typeface="Times New Roman" pitchFamily="18" charset="0"/>
                        </a:rPr>
                        <a:t>10 (0)</a:t>
                      </a:r>
                    </a:p>
                  </a:txBody>
                  <a:tcPr marL="32857" marR="328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j-ea"/>
                          <a:ea typeface="+mj-ea"/>
                          <a:cs typeface="Times New Roman" pitchFamily="18" charset="0"/>
                        </a:rPr>
                        <a:t>6 (4)</a:t>
                      </a:r>
                    </a:p>
                  </a:txBody>
                  <a:tcPr marL="32857" marR="328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j-ea"/>
                          <a:ea typeface="+mj-ea"/>
                          <a:cs typeface="Times New Roman" pitchFamily="18" charset="0"/>
                        </a:rPr>
                        <a:t>8.0</a:t>
                      </a:r>
                    </a:p>
                  </a:txBody>
                  <a:tcPr marL="32857" marR="32857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j-ea"/>
                          <a:ea typeface="+mj-ea"/>
                          <a:cs typeface="Times New Roman" pitchFamily="18" charset="0"/>
                        </a:rPr>
                        <a:t>3.45</a:t>
                      </a:r>
                    </a:p>
                  </a:txBody>
                  <a:tcPr marL="32857" marR="328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+mj-ea"/>
                          <a:ea typeface="+mj-ea"/>
                          <a:cs typeface="Times New Roman" pitchFamily="18" charset="0"/>
                        </a:rPr>
                        <a:t>15.76</a:t>
                      </a:r>
                    </a:p>
                  </a:txBody>
                  <a:tcPr marL="32857" marR="328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-756592" y="26901"/>
            <a:ext cx="9361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+mj-ea"/>
                <a:ea typeface="+mj-ea"/>
              </a:rPr>
              <a:t>MAFF’s Report on the Number of Soybean Plants </a:t>
            </a:r>
          </a:p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+mj-ea"/>
                <a:ea typeface="+mj-ea"/>
              </a:rPr>
              <a:t>Observed around Ports </a:t>
            </a:r>
            <a:r>
              <a:rPr lang="en-US" sz="2400" b="1" dirty="0" smtClean="0">
                <a:latin typeface="+mj-ea"/>
                <a:ea typeface="+mj-ea"/>
              </a:rPr>
              <a:t>(</a:t>
            </a:r>
            <a:r>
              <a:rPr lang="en-US" sz="2400" b="1" dirty="0" smtClean="0">
                <a:solidFill>
                  <a:srgbClr val="FF0000"/>
                </a:solidFill>
                <a:latin typeface="+mj-ea"/>
                <a:ea typeface="+mj-ea"/>
              </a:rPr>
              <a:t>&lt; 5 km</a:t>
            </a:r>
            <a:r>
              <a:rPr lang="en-US" sz="2400" b="1" dirty="0" smtClean="0">
                <a:latin typeface="+mj-ea"/>
                <a:ea typeface="+mj-ea"/>
              </a:rPr>
              <a:t>) </a:t>
            </a:r>
            <a:endParaRPr lang="en-US" sz="2400" b="1" dirty="0">
              <a:latin typeface="+mj-ea"/>
              <a:ea typeface="+mj-ea"/>
            </a:endParaRPr>
          </a:p>
        </p:txBody>
      </p:sp>
      <p:pic>
        <p:nvPicPr>
          <p:cNvPr id="5" name="Picture 3" descr="TAG_3C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94786" y="137599"/>
            <a:ext cx="1547444" cy="609599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21222" y="692696"/>
            <a:ext cx="8223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＊</a:t>
            </a:r>
            <a:r>
              <a:rPr lang="en-US" altLang="ja-JP" sz="2400" dirty="0" smtClean="0">
                <a:solidFill>
                  <a:srgbClr val="FF0000"/>
                </a:solidFill>
                <a:latin typeface="+mj-ea"/>
                <a:ea typeface="+mj-ea"/>
              </a:rPr>
              <a:t>Soybean is unloaded only from</a:t>
            </a:r>
            <a:r>
              <a:rPr kumimoji="1" lang="en-US" altLang="ja-JP" sz="2400" dirty="0" smtClean="0">
                <a:solidFill>
                  <a:srgbClr val="FF0000"/>
                </a:solidFill>
                <a:latin typeface="+mj-ea"/>
                <a:ea typeface="+mj-ea"/>
              </a:rPr>
              <a:t> the restricted ports in Japan</a:t>
            </a:r>
            <a:endParaRPr kumimoji="1" lang="ja-JP" altLang="en-US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771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-396552" y="908720"/>
            <a:ext cx="9801081" cy="6494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solidFill>
                  <a:srgbClr val="FF0000"/>
                </a:solidFill>
                <a:latin typeface="+mj-ea"/>
              </a:rPr>
              <a:t>   </a:t>
            </a:r>
            <a:r>
              <a:rPr lang="en-US" altLang="ja-JP" sz="3200" b="1" dirty="0">
                <a:solidFill>
                  <a:srgbClr val="FF0000"/>
                </a:solidFill>
                <a:latin typeface="+mj-ea"/>
              </a:rPr>
              <a:t> </a:t>
            </a:r>
            <a:r>
              <a:rPr lang="en-US" altLang="ja-JP" sz="3200" b="1" dirty="0" smtClean="0">
                <a:solidFill>
                  <a:srgbClr val="FF0000"/>
                </a:solidFill>
                <a:latin typeface="+mj-ea"/>
              </a:rPr>
              <a:t> </a:t>
            </a:r>
            <a:r>
              <a:rPr lang="en-US" altLang="ja-JP" sz="3200" b="1" u="sng" dirty="0" smtClean="0">
                <a:solidFill>
                  <a:srgbClr val="FF0000"/>
                </a:solidFill>
                <a:latin typeface="+mj-ea"/>
              </a:rPr>
              <a:t>Evaluation </a:t>
            </a:r>
            <a:r>
              <a:rPr lang="en-US" altLang="ja-JP" sz="3200" b="1" u="sng" dirty="0">
                <a:solidFill>
                  <a:srgbClr val="FF0000"/>
                </a:solidFill>
                <a:latin typeface="+mj-ea"/>
              </a:rPr>
              <a:t>of exposure level </a:t>
            </a:r>
            <a:r>
              <a:rPr lang="en-US" altLang="ja-JP" sz="3200" b="1" u="sng" dirty="0">
                <a:latin typeface="+mj-ea"/>
              </a:rPr>
              <a:t>of import of </a:t>
            </a:r>
            <a:r>
              <a:rPr lang="en-US" altLang="ja-JP" sz="3200" b="1" u="sng" dirty="0" err="1">
                <a:latin typeface="+mj-ea"/>
              </a:rPr>
              <a:t>Bt</a:t>
            </a:r>
            <a:r>
              <a:rPr lang="en-US" altLang="ja-JP" sz="3200" b="1" u="sng" dirty="0">
                <a:latin typeface="+mj-ea"/>
              </a:rPr>
              <a:t> </a:t>
            </a:r>
            <a:endParaRPr lang="en-US" altLang="ja-JP" sz="3200" b="1" u="sng" dirty="0" smtClean="0">
              <a:latin typeface="+mj-ea"/>
            </a:endParaRPr>
          </a:p>
          <a:p>
            <a:r>
              <a:rPr lang="en-US" altLang="ja-JP" sz="3200" b="1" dirty="0">
                <a:latin typeface="+mj-ea"/>
              </a:rPr>
              <a:t> </a:t>
            </a:r>
            <a:r>
              <a:rPr lang="en-US" altLang="ja-JP" sz="3200" b="1" dirty="0" smtClean="0">
                <a:latin typeface="+mj-ea"/>
              </a:rPr>
              <a:t>      </a:t>
            </a:r>
            <a:r>
              <a:rPr lang="en-US" altLang="ja-JP" sz="3200" b="1" u="sng" dirty="0" smtClean="0">
                <a:latin typeface="+mj-ea"/>
              </a:rPr>
              <a:t>soybean to </a:t>
            </a:r>
            <a:r>
              <a:rPr lang="en-US" altLang="ja-JP" sz="3200" b="1" u="sng" dirty="0">
                <a:latin typeface="+mj-ea"/>
              </a:rPr>
              <a:t>understand risk of gene </a:t>
            </a:r>
            <a:r>
              <a:rPr lang="en-US" altLang="ja-JP" sz="3200" b="1" u="sng" dirty="0" smtClean="0">
                <a:latin typeface="+mj-ea"/>
              </a:rPr>
              <a:t>introgression</a:t>
            </a:r>
          </a:p>
          <a:p>
            <a:endParaRPr lang="en-US" altLang="ja-JP" sz="3200" b="1" dirty="0">
              <a:latin typeface="+mj-ea"/>
            </a:endParaRPr>
          </a:p>
          <a:p>
            <a:r>
              <a:rPr lang="en-US" altLang="ja-JP" sz="3200" b="1" dirty="0" smtClean="0">
                <a:latin typeface="+mj-ea"/>
              </a:rPr>
              <a:t>   </a:t>
            </a:r>
            <a:r>
              <a:rPr lang="en-US" altLang="ja-JP" sz="3200" dirty="0" smtClean="0">
                <a:latin typeface="+mj-ea"/>
              </a:rPr>
              <a:t>c</a:t>
            </a:r>
            <a:r>
              <a:rPr lang="en-US" altLang="ja-JP" sz="3200" dirty="0">
                <a:latin typeface="+mj-ea"/>
              </a:rPr>
              <a:t>. </a:t>
            </a:r>
            <a:r>
              <a:rPr lang="en-US" altLang="ja-JP" sz="3200" dirty="0">
                <a:solidFill>
                  <a:srgbClr val="00B050"/>
                </a:solidFill>
                <a:latin typeface="+mj-ea"/>
              </a:rPr>
              <a:t>Possible routes </a:t>
            </a:r>
            <a:r>
              <a:rPr lang="en-US" altLang="ja-JP" sz="3200" dirty="0">
                <a:latin typeface="+mj-ea"/>
              </a:rPr>
              <a:t>for maximum number of spilled </a:t>
            </a:r>
          </a:p>
          <a:p>
            <a:pPr marL="400050" lvl="1" indent="0">
              <a:buNone/>
            </a:pPr>
            <a:r>
              <a:rPr lang="en-US" altLang="ja-JP" sz="3200" dirty="0">
                <a:latin typeface="+mj-ea"/>
              </a:rPr>
              <a:t>    seeds were </a:t>
            </a:r>
            <a:r>
              <a:rPr lang="en-US" altLang="ja-JP" sz="3200" dirty="0" smtClean="0">
                <a:latin typeface="+mj-ea"/>
              </a:rPr>
              <a:t>determined.</a:t>
            </a:r>
          </a:p>
          <a:p>
            <a:pPr marL="400050" lvl="1" indent="0">
              <a:buNone/>
            </a:pPr>
            <a:r>
              <a:rPr lang="en-US" altLang="ja-JP" sz="3200" dirty="0" smtClean="0">
                <a:latin typeface="+mj-ea"/>
              </a:rPr>
              <a:t>d</a:t>
            </a:r>
            <a:r>
              <a:rPr lang="en-US" altLang="ja-JP" sz="3200" dirty="0">
                <a:latin typeface="+mj-ea"/>
              </a:rPr>
              <a:t>. </a:t>
            </a:r>
            <a:r>
              <a:rPr lang="en-US" altLang="ja-JP" sz="3200" dirty="0">
                <a:solidFill>
                  <a:srgbClr val="00B050"/>
                </a:solidFill>
                <a:latin typeface="+mj-ea"/>
              </a:rPr>
              <a:t>GIS</a:t>
            </a:r>
            <a:r>
              <a:rPr lang="en-US" altLang="ja-JP" sz="3200" dirty="0">
                <a:latin typeface="+mj-ea"/>
              </a:rPr>
              <a:t> survey on the </a:t>
            </a:r>
            <a:r>
              <a:rPr lang="en-US" altLang="ja-JP" sz="3200" dirty="0">
                <a:solidFill>
                  <a:srgbClr val="00B050"/>
                </a:solidFill>
                <a:latin typeface="+mj-ea"/>
              </a:rPr>
              <a:t>condition of roadsides </a:t>
            </a:r>
            <a:r>
              <a:rPr lang="en-US" altLang="ja-JP" sz="3200" dirty="0" smtClean="0">
                <a:latin typeface="+mj-ea"/>
              </a:rPr>
              <a:t>was</a:t>
            </a:r>
            <a:endParaRPr lang="en-US" altLang="ja-JP" sz="3200" dirty="0">
              <a:latin typeface="+mj-ea"/>
            </a:endParaRPr>
          </a:p>
          <a:p>
            <a:pPr marL="400050" lvl="1" indent="0">
              <a:buNone/>
            </a:pPr>
            <a:r>
              <a:rPr lang="en-US" altLang="ja-JP" sz="3200" dirty="0">
                <a:latin typeface="+mj-ea"/>
              </a:rPr>
              <a:t> </a:t>
            </a:r>
            <a:r>
              <a:rPr lang="en-US" altLang="ja-JP" sz="3200" dirty="0" smtClean="0">
                <a:latin typeface="+mj-ea"/>
              </a:rPr>
              <a:t>   made to </a:t>
            </a:r>
            <a:r>
              <a:rPr lang="en-US" altLang="ja-JP" sz="3200" dirty="0">
                <a:latin typeface="+mj-ea"/>
              </a:rPr>
              <a:t>estimate </a:t>
            </a:r>
            <a:r>
              <a:rPr lang="en-US" altLang="ja-JP" sz="3200" dirty="0">
                <a:solidFill>
                  <a:srgbClr val="FF0000"/>
                </a:solidFill>
                <a:latin typeface="+mj-ea"/>
              </a:rPr>
              <a:t>probability of growth </a:t>
            </a:r>
            <a:r>
              <a:rPr lang="en-US" altLang="ja-JP" sz="3200" dirty="0">
                <a:latin typeface="+mj-ea"/>
              </a:rPr>
              <a:t>of soybean </a:t>
            </a:r>
            <a:endParaRPr lang="en-US" altLang="ja-JP" sz="3200" dirty="0" smtClean="0">
              <a:latin typeface="+mj-ea"/>
            </a:endParaRPr>
          </a:p>
          <a:p>
            <a:pPr marL="400050" lvl="1" indent="0">
              <a:buNone/>
            </a:pPr>
            <a:r>
              <a:rPr lang="en-US" altLang="ja-JP" sz="3200" dirty="0">
                <a:latin typeface="+mj-ea"/>
              </a:rPr>
              <a:t> </a:t>
            </a:r>
            <a:r>
              <a:rPr lang="en-US" altLang="ja-JP" sz="3200" dirty="0" smtClean="0">
                <a:latin typeface="+mj-ea"/>
              </a:rPr>
              <a:t>   from spilled </a:t>
            </a:r>
            <a:r>
              <a:rPr lang="en-US" altLang="ja-JP" sz="3200" dirty="0">
                <a:latin typeface="+mj-ea"/>
              </a:rPr>
              <a:t>seeds and wild soy.</a:t>
            </a:r>
          </a:p>
          <a:p>
            <a:pPr marL="400050" lvl="1" indent="0">
              <a:buNone/>
            </a:pPr>
            <a:r>
              <a:rPr lang="en-US" altLang="ja-JP" sz="3200" dirty="0">
                <a:latin typeface="+mj-ea"/>
              </a:rPr>
              <a:t>e. Estimation was made on </a:t>
            </a:r>
            <a:r>
              <a:rPr lang="en-US" altLang="ja-JP" sz="3200" dirty="0">
                <a:solidFill>
                  <a:srgbClr val="FF0000"/>
                </a:solidFill>
                <a:latin typeface="+mj-ea"/>
              </a:rPr>
              <a:t>maximum number of </a:t>
            </a:r>
          </a:p>
          <a:p>
            <a:pPr marL="400050" lvl="1" indent="0">
              <a:buNone/>
            </a:pPr>
            <a:r>
              <a:rPr lang="en-US" altLang="ja-JP" sz="3200" dirty="0">
                <a:solidFill>
                  <a:srgbClr val="FF0000"/>
                </a:solidFill>
                <a:latin typeface="+mj-ea"/>
              </a:rPr>
              <a:t>    hybrids seeds produced </a:t>
            </a:r>
            <a:r>
              <a:rPr lang="en-US" altLang="ja-JP" sz="3200" dirty="0">
                <a:solidFill>
                  <a:srgbClr val="00B050"/>
                </a:solidFill>
                <a:latin typeface="+mj-ea"/>
              </a:rPr>
              <a:t>in wild soy population </a:t>
            </a:r>
          </a:p>
          <a:p>
            <a:pPr marL="400050" lvl="1" indent="0">
              <a:buNone/>
            </a:pPr>
            <a:r>
              <a:rPr lang="en-US" altLang="ja-JP" sz="3200" dirty="0">
                <a:latin typeface="+mj-ea"/>
              </a:rPr>
              <a:t>    along roadside from an unloaded port to an inland </a:t>
            </a:r>
          </a:p>
          <a:p>
            <a:pPr marL="400050" lvl="1" indent="0">
              <a:buNone/>
            </a:pPr>
            <a:r>
              <a:rPr lang="en-US" altLang="ja-JP" sz="3200" dirty="0">
                <a:latin typeface="+mj-ea"/>
              </a:rPr>
              <a:t>    feed factory.</a:t>
            </a:r>
          </a:p>
          <a:p>
            <a:endParaRPr kumimoji="1" lang="ja-JP" altLang="en-US" sz="32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87624" y="116632"/>
            <a:ext cx="6991016" cy="646331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altLang="ja-JP" sz="3600" b="1" dirty="0">
                <a:solidFill>
                  <a:srgbClr val="0000FF"/>
                </a:solidFill>
                <a:latin typeface="+mj-ea"/>
                <a:ea typeface="+mj-ea"/>
              </a:rPr>
              <a:t>ERA of </a:t>
            </a:r>
            <a:r>
              <a:rPr lang="en-US" altLang="ja-JP" sz="3600" b="1" dirty="0" err="1">
                <a:solidFill>
                  <a:srgbClr val="0000FF"/>
                </a:solidFill>
                <a:latin typeface="+mj-ea"/>
                <a:ea typeface="+mj-ea"/>
              </a:rPr>
              <a:t>Bt</a:t>
            </a:r>
            <a:r>
              <a:rPr lang="en-US" altLang="ja-JP" sz="3600" b="1" dirty="0">
                <a:solidFill>
                  <a:srgbClr val="0000FF"/>
                </a:solidFill>
                <a:latin typeface="+mj-ea"/>
                <a:ea typeface="+mj-ea"/>
              </a:rPr>
              <a:t> </a:t>
            </a:r>
            <a:r>
              <a:rPr lang="en-US" altLang="ja-JP" sz="3600" b="1" dirty="0" smtClean="0">
                <a:solidFill>
                  <a:srgbClr val="0000FF"/>
                </a:solidFill>
                <a:latin typeface="+mj-ea"/>
                <a:ea typeface="+mj-ea"/>
              </a:rPr>
              <a:t>soybean </a:t>
            </a:r>
            <a:r>
              <a:rPr lang="en-US" altLang="ja-JP" sz="3600" b="1" dirty="0">
                <a:solidFill>
                  <a:srgbClr val="0000FF"/>
                </a:solidFill>
                <a:latin typeface="+mj-ea"/>
                <a:ea typeface="+mj-ea"/>
              </a:rPr>
              <a:t>for </a:t>
            </a:r>
            <a:r>
              <a:rPr lang="en-US" altLang="ja-JP" sz="3600" b="1" dirty="0" smtClean="0">
                <a:solidFill>
                  <a:srgbClr val="0000FF"/>
                </a:solidFill>
                <a:latin typeface="+mj-ea"/>
                <a:ea typeface="+mj-ea"/>
              </a:rPr>
              <a:t>import-only</a:t>
            </a:r>
            <a:endParaRPr kumimoji="1" lang="ja-JP" altLang="en-US" sz="3600" b="1" dirty="0">
              <a:solidFill>
                <a:srgbClr val="0000FF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300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395536" y="6101410"/>
            <a:ext cx="398462" cy="201923"/>
          </a:xfrm>
          <a:prstGeom prst="rect">
            <a:avLst/>
          </a:prstGeom>
          <a:solidFill>
            <a:srgbClr val="73FFDF"/>
          </a:solidFill>
          <a:ln w="7938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j-ea"/>
              <a:ea typeface="+mj-ea"/>
            </a:endParaRPr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949573" y="6094649"/>
            <a:ext cx="149239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dirty="0" smtClean="0">
                <a:solidFill>
                  <a:srgbClr val="000000"/>
                </a:solidFill>
                <a:latin typeface="+mj-ea"/>
                <a:ea typeface="+mj-ea"/>
              </a:rPr>
              <a:t>Ground with plants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ea"/>
              <a:ea typeface="+mj-ea"/>
            </a:endParaRPr>
          </a:p>
        </p:txBody>
      </p:sp>
      <p:sp>
        <p:nvSpPr>
          <p:cNvPr id="8" name="Rectangle 19"/>
          <p:cNvSpPr>
            <a:spLocks noChangeArrowheads="1"/>
          </p:cNvSpPr>
          <p:nvPr/>
        </p:nvSpPr>
        <p:spPr bwMode="auto">
          <a:xfrm>
            <a:off x="395536" y="6453029"/>
            <a:ext cx="417512" cy="207346"/>
          </a:xfrm>
          <a:prstGeom prst="rect">
            <a:avLst/>
          </a:prstGeom>
          <a:solidFill>
            <a:srgbClr val="A80084"/>
          </a:solidFill>
          <a:ln w="7938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j-ea"/>
              <a:ea typeface="+mj-ea"/>
            </a:endParaRPr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949573" y="6448980"/>
            <a:ext cx="165109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dirty="0" smtClean="0">
                <a:solidFill>
                  <a:srgbClr val="000000"/>
                </a:solidFill>
                <a:latin typeface="+mj-ea"/>
                <a:ea typeface="+mj-ea"/>
              </a:rPr>
              <a:t>Ground without plant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ea"/>
              <a:ea typeface="+mj-ea"/>
            </a:endParaRPr>
          </a:p>
        </p:txBody>
      </p:sp>
      <p:grpSp>
        <p:nvGrpSpPr>
          <p:cNvPr id="3" name="Group 9"/>
          <p:cNvGrpSpPr/>
          <p:nvPr/>
        </p:nvGrpSpPr>
        <p:grpSpPr>
          <a:xfrm>
            <a:off x="2699454" y="6099184"/>
            <a:ext cx="412750" cy="206375"/>
            <a:chOff x="2773363" y="5791835"/>
            <a:chExt cx="469900" cy="234950"/>
          </a:xfrm>
        </p:grpSpPr>
        <p:sp>
          <p:nvSpPr>
            <p:cNvPr id="11" name="Rectangle 21"/>
            <p:cNvSpPr>
              <a:spLocks noChangeArrowheads="1"/>
            </p:cNvSpPr>
            <p:nvPr/>
          </p:nvSpPr>
          <p:spPr bwMode="auto">
            <a:xfrm>
              <a:off x="2773363" y="5791835"/>
              <a:ext cx="469900" cy="234950"/>
            </a:xfrm>
            <a:prstGeom prst="rect">
              <a:avLst/>
            </a:prstGeom>
            <a:solidFill>
              <a:srgbClr val="FFEAB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+mj-ea"/>
                <a:ea typeface="+mj-ea"/>
              </a:endParaRPr>
            </a:p>
          </p:txBody>
        </p:sp>
        <p:sp>
          <p:nvSpPr>
            <p:cNvPr id="12" name="Rectangle 22"/>
            <p:cNvSpPr>
              <a:spLocks noChangeArrowheads="1"/>
            </p:cNvSpPr>
            <p:nvPr/>
          </p:nvSpPr>
          <p:spPr bwMode="auto">
            <a:xfrm>
              <a:off x="2773363" y="5791835"/>
              <a:ext cx="469900" cy="234950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+mj-ea"/>
                <a:ea typeface="+mj-ea"/>
              </a:endParaRPr>
            </a:p>
          </p:txBody>
        </p:sp>
      </p:grpSp>
      <p:sp>
        <p:nvSpPr>
          <p:cNvPr id="14" name="Rectangle 24"/>
          <p:cNvSpPr>
            <a:spLocks noChangeArrowheads="1"/>
          </p:cNvSpPr>
          <p:nvPr/>
        </p:nvSpPr>
        <p:spPr bwMode="auto">
          <a:xfrm>
            <a:off x="4359103" y="6455896"/>
            <a:ext cx="403225" cy="201613"/>
          </a:xfrm>
          <a:prstGeom prst="rect">
            <a:avLst/>
          </a:prstGeom>
          <a:solidFill>
            <a:srgbClr val="73B27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>
              <a:latin typeface="+mj-ea"/>
              <a:ea typeface="+mj-ea"/>
            </a:endParaRPr>
          </a:p>
        </p:txBody>
      </p:sp>
      <p:sp>
        <p:nvSpPr>
          <p:cNvPr id="15" name="Rectangle 25"/>
          <p:cNvSpPr>
            <a:spLocks noChangeArrowheads="1"/>
          </p:cNvSpPr>
          <p:nvPr/>
        </p:nvSpPr>
        <p:spPr bwMode="auto">
          <a:xfrm>
            <a:off x="4913140" y="6448980"/>
            <a:ext cx="100508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dirty="0" smtClean="0">
                <a:solidFill>
                  <a:srgbClr val="000000"/>
                </a:solidFill>
                <a:latin typeface="+mj-ea"/>
                <a:ea typeface="+mj-ea"/>
              </a:rPr>
              <a:t>Street plants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ea"/>
              <a:ea typeface="+mj-ea"/>
            </a:endParaRPr>
          </a:p>
        </p:txBody>
      </p:sp>
      <p:sp>
        <p:nvSpPr>
          <p:cNvPr id="16" name="Rectangle 44"/>
          <p:cNvSpPr>
            <a:spLocks noChangeArrowheads="1"/>
          </p:cNvSpPr>
          <p:nvPr/>
        </p:nvSpPr>
        <p:spPr bwMode="auto">
          <a:xfrm>
            <a:off x="4933823" y="6094649"/>
            <a:ext cx="162974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dirty="0" smtClean="0">
                <a:solidFill>
                  <a:srgbClr val="000000"/>
                </a:solidFill>
                <a:latin typeface="+mj-ea"/>
                <a:ea typeface="+mj-ea"/>
              </a:rPr>
              <a:t>Paddy, Upland fields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ea"/>
              <a:ea typeface="+mj-ea"/>
            </a:endParaRPr>
          </a:p>
        </p:txBody>
      </p:sp>
      <p:grpSp>
        <p:nvGrpSpPr>
          <p:cNvPr id="4" name="Group 16"/>
          <p:cNvGrpSpPr/>
          <p:nvPr/>
        </p:nvGrpSpPr>
        <p:grpSpPr>
          <a:xfrm>
            <a:off x="4355976" y="6076164"/>
            <a:ext cx="455459" cy="252414"/>
            <a:chOff x="4218036" y="5148261"/>
            <a:chExt cx="515891" cy="285905"/>
          </a:xfrm>
        </p:grpSpPr>
        <p:cxnSp>
          <p:nvCxnSpPr>
            <p:cNvPr id="18" name="Straight Connector 17"/>
            <p:cNvCxnSpPr/>
            <p:nvPr/>
          </p:nvCxnSpPr>
          <p:spPr>
            <a:xfrm flipV="1">
              <a:off x="4229101" y="5169694"/>
              <a:ext cx="171767" cy="171767"/>
            </a:xfrm>
            <a:prstGeom prst="line">
              <a:avLst/>
            </a:prstGeom>
            <a:ln w="2540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4248468" y="5172076"/>
              <a:ext cx="240506" cy="240506"/>
            </a:xfrm>
            <a:prstGeom prst="line">
              <a:avLst/>
            </a:prstGeom>
            <a:ln w="28575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4317206" y="5174456"/>
              <a:ext cx="251143" cy="251144"/>
            </a:xfrm>
            <a:prstGeom prst="line">
              <a:avLst/>
            </a:prstGeom>
            <a:ln w="28575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4410075" y="5164932"/>
              <a:ext cx="247174" cy="247174"/>
            </a:xfrm>
            <a:prstGeom prst="line">
              <a:avLst/>
            </a:prstGeom>
            <a:ln w="28575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4500882" y="5186681"/>
              <a:ext cx="223518" cy="223519"/>
            </a:xfrm>
            <a:prstGeom prst="line">
              <a:avLst/>
            </a:prstGeom>
            <a:ln w="28575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4569938" y="5272089"/>
              <a:ext cx="145254" cy="145255"/>
            </a:xfrm>
            <a:prstGeom prst="line">
              <a:avLst/>
            </a:prstGeom>
            <a:ln w="28575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4644552" y="5344636"/>
              <a:ext cx="67942" cy="67945"/>
            </a:xfrm>
            <a:prstGeom prst="line">
              <a:avLst/>
            </a:prstGeom>
            <a:ln w="28575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4238150" y="5167313"/>
              <a:ext cx="83342" cy="83343"/>
            </a:xfrm>
            <a:prstGeom prst="line">
              <a:avLst/>
            </a:prstGeom>
            <a:ln w="28575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6" name="Rectangle 43"/>
            <p:cNvSpPr>
              <a:spLocks noChangeArrowheads="1"/>
            </p:cNvSpPr>
            <p:nvPr/>
          </p:nvSpPr>
          <p:spPr bwMode="auto">
            <a:xfrm>
              <a:off x="4218036" y="5148261"/>
              <a:ext cx="515891" cy="285905"/>
            </a:xfrm>
            <a:prstGeom prst="rect">
              <a:avLst/>
            </a:prstGeom>
            <a:noFill/>
            <a:ln w="5715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+mj-ea"/>
                <a:ea typeface="+mj-ea"/>
              </a:endParaRPr>
            </a:p>
          </p:txBody>
        </p:sp>
        <p:sp>
          <p:nvSpPr>
            <p:cNvPr id="27" name="Rectangle 43"/>
            <p:cNvSpPr>
              <a:spLocks noChangeArrowheads="1"/>
            </p:cNvSpPr>
            <p:nvPr/>
          </p:nvSpPr>
          <p:spPr bwMode="auto">
            <a:xfrm>
              <a:off x="4239465" y="5175408"/>
              <a:ext cx="469900" cy="234950"/>
            </a:xfrm>
            <a:prstGeom prst="rect">
              <a:avLst/>
            </a:prstGeom>
            <a:noFill/>
            <a:ln w="12700">
              <a:solidFill>
                <a:srgbClr val="BC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+mj-ea"/>
                <a:ea typeface="+mj-ea"/>
              </a:endParaRPr>
            </a:p>
          </p:txBody>
        </p:sp>
      </p:grpSp>
      <p:grpSp>
        <p:nvGrpSpPr>
          <p:cNvPr id="5" name="Group 27"/>
          <p:cNvGrpSpPr/>
          <p:nvPr/>
        </p:nvGrpSpPr>
        <p:grpSpPr>
          <a:xfrm>
            <a:off x="2699454" y="6453515"/>
            <a:ext cx="412750" cy="206375"/>
            <a:chOff x="2773363" y="5791835"/>
            <a:chExt cx="469900" cy="234950"/>
          </a:xfrm>
          <a:solidFill>
            <a:srgbClr val="FFCCCC"/>
          </a:solidFill>
        </p:grpSpPr>
        <p:sp>
          <p:nvSpPr>
            <p:cNvPr id="29" name="Rectangle 21"/>
            <p:cNvSpPr>
              <a:spLocks noChangeArrowheads="1"/>
            </p:cNvSpPr>
            <p:nvPr/>
          </p:nvSpPr>
          <p:spPr bwMode="auto">
            <a:xfrm>
              <a:off x="2773363" y="5791835"/>
              <a:ext cx="469900" cy="23495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+mj-ea"/>
                <a:ea typeface="+mj-ea"/>
              </a:endParaRPr>
            </a:p>
          </p:txBody>
        </p:sp>
        <p:sp>
          <p:nvSpPr>
            <p:cNvPr id="30" name="Rectangle 22"/>
            <p:cNvSpPr>
              <a:spLocks noChangeArrowheads="1"/>
            </p:cNvSpPr>
            <p:nvPr/>
          </p:nvSpPr>
          <p:spPr bwMode="auto">
            <a:xfrm>
              <a:off x="2773363" y="5791835"/>
              <a:ext cx="469900" cy="234950"/>
            </a:xfrm>
            <a:prstGeom prst="rect">
              <a:avLst/>
            </a:prstGeom>
            <a:grpFill/>
            <a:ln w="793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+mj-ea"/>
                <a:ea typeface="+mj-ea"/>
              </a:endParaRPr>
            </a:p>
          </p:txBody>
        </p:sp>
      </p:grp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3253491" y="6448980"/>
            <a:ext cx="88646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dirty="0" smtClean="0">
                <a:latin typeface="+mj-ea"/>
                <a:ea typeface="+mj-ea"/>
              </a:rPr>
              <a:t>River sides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ea"/>
              <a:ea typeface="+mj-ea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467544" y="652665"/>
            <a:ext cx="4135718" cy="5202237"/>
            <a:chOff x="467544" y="522288"/>
            <a:chExt cx="4135718" cy="5202237"/>
          </a:xfrm>
        </p:grpSpPr>
        <p:grpSp>
          <p:nvGrpSpPr>
            <p:cNvPr id="2" name="Group 4"/>
            <p:cNvGrpSpPr/>
            <p:nvPr/>
          </p:nvGrpSpPr>
          <p:grpSpPr>
            <a:xfrm>
              <a:off x="509589" y="522288"/>
              <a:ext cx="4093673" cy="5202237"/>
              <a:chOff x="2138363" y="417513"/>
              <a:chExt cx="4865687" cy="6183312"/>
            </a:xfrm>
          </p:grpSpPr>
          <p:pic>
            <p:nvPicPr>
              <p:cNvPr id="3075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138363" y="417513"/>
                <a:ext cx="4865687" cy="6183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076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254250" y="503238"/>
                <a:ext cx="1416050" cy="392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32" name="TextBox 31"/>
            <p:cNvSpPr txBox="1"/>
            <p:nvPr/>
          </p:nvSpPr>
          <p:spPr>
            <a:xfrm>
              <a:off x="467544" y="5445224"/>
              <a:ext cx="7649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  <a:latin typeface="+mj-ea"/>
                  <a:ea typeface="+mj-ea"/>
                </a:rPr>
                <a:t>©</a:t>
              </a:r>
              <a:r>
                <a:rPr lang="en-US" altLang="ja-JP" sz="1200" dirty="0" smtClean="0">
                  <a:solidFill>
                    <a:schemeClr val="bg1"/>
                  </a:solidFill>
                  <a:latin typeface="+mj-ea"/>
                  <a:ea typeface="+mj-ea"/>
                </a:rPr>
                <a:t> </a:t>
              </a:r>
              <a:r>
                <a:rPr lang="ja-JP" altLang="en-US" sz="1200" b="1" smtClean="0">
                  <a:solidFill>
                    <a:schemeClr val="bg1"/>
                  </a:solidFill>
                  <a:latin typeface="+mj-ea"/>
                  <a:ea typeface="+mj-ea"/>
                </a:rPr>
                <a:t>パスコ</a:t>
              </a:r>
              <a:endParaRPr lang="en-US" sz="12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788024" y="668396"/>
            <a:ext cx="4149571" cy="5208876"/>
            <a:chOff x="4788024" y="538019"/>
            <a:chExt cx="4149571" cy="5208876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38701" y="538019"/>
              <a:ext cx="4098894" cy="5208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3" name="TextBox 32"/>
            <p:cNvSpPr txBox="1"/>
            <p:nvPr/>
          </p:nvSpPr>
          <p:spPr>
            <a:xfrm>
              <a:off x="4788024" y="5445224"/>
              <a:ext cx="7649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  <a:latin typeface="+mj-ea"/>
                  <a:ea typeface="+mj-ea"/>
                </a:rPr>
                <a:t>©</a:t>
              </a:r>
              <a:r>
                <a:rPr lang="en-US" altLang="ja-JP" sz="1200" dirty="0" smtClean="0">
                  <a:solidFill>
                    <a:schemeClr val="bg1"/>
                  </a:solidFill>
                  <a:latin typeface="+mj-ea"/>
                  <a:ea typeface="+mj-ea"/>
                </a:rPr>
                <a:t> </a:t>
              </a:r>
              <a:r>
                <a:rPr lang="ja-JP" altLang="en-US" sz="1200" b="1" smtClean="0">
                  <a:solidFill>
                    <a:schemeClr val="bg1"/>
                  </a:solidFill>
                  <a:latin typeface="+mj-ea"/>
                  <a:ea typeface="+mj-ea"/>
                </a:rPr>
                <a:t>パスコ</a:t>
              </a:r>
              <a:endParaRPr lang="en-US" sz="12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36" name="テキスト ボックス 35"/>
          <p:cNvSpPr txBox="1"/>
          <p:nvPr/>
        </p:nvSpPr>
        <p:spPr>
          <a:xfrm>
            <a:off x="6079983" y="6444044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+mj-ea"/>
                <a:ea typeface="+mj-ea"/>
              </a:rPr>
              <a:t>（</a:t>
            </a:r>
            <a:r>
              <a:rPr kumimoji="1" lang="en-US" altLang="ja-JP" dirty="0" smtClean="0">
                <a:solidFill>
                  <a:srgbClr val="00B050"/>
                </a:solidFill>
                <a:latin typeface="+mj-ea"/>
                <a:ea typeface="+mj-ea"/>
              </a:rPr>
              <a:t>Distance from road = 10 </a:t>
            </a:r>
            <a:r>
              <a:rPr kumimoji="1" lang="ja-JP" altLang="en-US" dirty="0" smtClean="0">
                <a:solidFill>
                  <a:srgbClr val="00B050"/>
                </a:solidFill>
                <a:latin typeface="+mj-ea"/>
                <a:ea typeface="+mj-ea"/>
              </a:rPr>
              <a:t>ｍ</a:t>
            </a:r>
            <a:r>
              <a:rPr kumimoji="1" lang="ja-JP" altLang="en-US" dirty="0" smtClean="0">
                <a:latin typeface="+mj-ea"/>
                <a:ea typeface="+mj-ea"/>
              </a:rPr>
              <a:t>）</a:t>
            </a:r>
            <a:endParaRPr kumimoji="1" lang="ja-JP" altLang="en-US" dirty="0">
              <a:latin typeface="+mj-ea"/>
              <a:ea typeface="+mj-ea"/>
            </a:endParaRPr>
          </a:p>
        </p:txBody>
      </p:sp>
      <p:pic>
        <p:nvPicPr>
          <p:cNvPr id="37" name="Picture 3" descr="TAG_3C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81307" y="44624"/>
            <a:ext cx="1547444" cy="609599"/>
          </a:xfrm>
          <a:prstGeom prst="rect">
            <a:avLst/>
          </a:prstGeom>
        </p:spPr>
      </p:pic>
      <p:sp>
        <p:nvSpPr>
          <p:cNvPr id="38" name="Rectangle 18"/>
          <p:cNvSpPr>
            <a:spLocks noChangeArrowheads="1"/>
          </p:cNvSpPr>
          <p:nvPr/>
        </p:nvSpPr>
        <p:spPr bwMode="auto">
          <a:xfrm>
            <a:off x="3253491" y="6110083"/>
            <a:ext cx="59631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dirty="0" smtClean="0">
                <a:solidFill>
                  <a:srgbClr val="000000"/>
                </a:solidFill>
                <a:latin typeface="+mj-ea"/>
                <a:ea typeface="+mj-ea"/>
              </a:rPr>
              <a:t>Garden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96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48064" y="608400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ea"/>
                <a:ea typeface="+mj-ea"/>
              </a:rPr>
              <a:t>*</a:t>
            </a:r>
            <a:r>
              <a:rPr lang="en-US" dirty="0" err="1" smtClean="0">
                <a:latin typeface="+mj-ea"/>
                <a:ea typeface="+mj-ea"/>
              </a:rPr>
              <a:t>Mizuguti</a:t>
            </a:r>
            <a:r>
              <a:rPr lang="en-US" dirty="0" smtClean="0">
                <a:latin typeface="+mj-ea"/>
                <a:ea typeface="+mj-ea"/>
              </a:rPr>
              <a:t> et al. (2009)</a:t>
            </a:r>
            <a:endParaRPr lang="en-US" dirty="0"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29066" y="1412776"/>
            <a:ext cx="8792792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latin typeface="+mj-ea"/>
              </a:rPr>
              <a:t>1, </a:t>
            </a:r>
            <a:r>
              <a:rPr lang="en-US" altLang="ja-JP" sz="2800" dirty="0" smtClean="0">
                <a:solidFill>
                  <a:srgbClr val="FF0000"/>
                </a:solidFill>
                <a:latin typeface="+mj-ea"/>
              </a:rPr>
              <a:t>No</a:t>
            </a:r>
            <a:r>
              <a:rPr lang="en-US" altLang="ja-JP" sz="2800" dirty="0">
                <a:solidFill>
                  <a:srgbClr val="FF0000"/>
                </a:solidFill>
                <a:latin typeface="+mj-ea"/>
              </a:rPr>
              <a:t>. of spilled seeds </a:t>
            </a:r>
            <a:r>
              <a:rPr lang="en-US" altLang="ja-JP" sz="2800" dirty="0">
                <a:latin typeface="+mj-ea"/>
              </a:rPr>
              <a:t>from a truck during </a:t>
            </a:r>
            <a:endParaRPr lang="en-US" altLang="ja-JP" sz="2800" dirty="0" smtClean="0">
              <a:latin typeface="+mj-ea"/>
            </a:endParaRPr>
          </a:p>
          <a:p>
            <a:r>
              <a:rPr lang="en-US" altLang="ja-JP" sz="2800" dirty="0">
                <a:latin typeface="+mj-ea"/>
              </a:rPr>
              <a:t> </a:t>
            </a:r>
            <a:r>
              <a:rPr lang="en-US" altLang="ja-JP" sz="2800" dirty="0" smtClean="0">
                <a:latin typeface="+mj-ea"/>
              </a:rPr>
              <a:t>     transportation</a:t>
            </a:r>
            <a:r>
              <a:rPr lang="en-US" altLang="ja-JP" sz="2800" dirty="0">
                <a:latin typeface="+mj-ea"/>
              </a:rPr>
              <a:t>: </a:t>
            </a:r>
            <a:r>
              <a:rPr lang="en-US" altLang="ja-JP" sz="2800" dirty="0">
                <a:solidFill>
                  <a:srgbClr val="FF0000"/>
                </a:solidFill>
                <a:latin typeface="+mj-ea"/>
              </a:rPr>
              <a:t>50 % reduction every 5 km</a:t>
            </a:r>
            <a:r>
              <a:rPr lang="en-US" altLang="ja-JP" sz="2800" dirty="0" smtClean="0">
                <a:latin typeface="+mj-ea"/>
              </a:rPr>
              <a:t>.</a:t>
            </a:r>
          </a:p>
          <a:p>
            <a:endParaRPr lang="en-US" altLang="ja-JP" sz="2800" dirty="0">
              <a:latin typeface="+mj-ea"/>
            </a:endParaRPr>
          </a:p>
          <a:p>
            <a:r>
              <a:rPr lang="en-US" altLang="ja-JP" sz="2800" dirty="0" smtClean="0">
                <a:latin typeface="+mj-ea"/>
              </a:rPr>
              <a:t>2, Probability </a:t>
            </a:r>
            <a:r>
              <a:rPr lang="en-US" altLang="ja-JP" sz="2800" dirty="0">
                <a:latin typeface="+mj-ea"/>
              </a:rPr>
              <a:t>of the spilled seeds to grow along </a:t>
            </a:r>
            <a:endParaRPr lang="en-US" altLang="ja-JP" sz="2800" dirty="0" smtClean="0">
              <a:latin typeface="+mj-ea"/>
            </a:endParaRPr>
          </a:p>
          <a:p>
            <a:r>
              <a:rPr lang="en-US" altLang="ja-JP" sz="2800" dirty="0" smtClean="0">
                <a:latin typeface="+mj-ea"/>
              </a:rPr>
              <a:t>      roadside </a:t>
            </a:r>
            <a:r>
              <a:rPr lang="en-US" altLang="ja-JP" sz="2800" dirty="0">
                <a:latin typeface="+mj-ea"/>
              </a:rPr>
              <a:t>: 5– 100 % </a:t>
            </a:r>
            <a:r>
              <a:rPr lang="en-US" altLang="ja-JP" sz="2800" dirty="0" smtClean="0">
                <a:latin typeface="+mj-ea"/>
              </a:rPr>
              <a:t>(depend on </a:t>
            </a:r>
            <a:r>
              <a:rPr lang="en-US" altLang="ja-JP" sz="2800" dirty="0" smtClean="0">
                <a:solidFill>
                  <a:srgbClr val="FF0000"/>
                </a:solidFill>
                <a:latin typeface="+mj-ea"/>
              </a:rPr>
              <a:t>roadside </a:t>
            </a:r>
          </a:p>
          <a:p>
            <a:r>
              <a:rPr lang="en-US" altLang="ja-JP" sz="2800" dirty="0">
                <a:solidFill>
                  <a:srgbClr val="FF0000"/>
                </a:solidFill>
                <a:latin typeface="+mj-ea"/>
              </a:rPr>
              <a:t> </a:t>
            </a:r>
            <a:r>
              <a:rPr lang="en-US" altLang="ja-JP" sz="2800" dirty="0" smtClean="0">
                <a:solidFill>
                  <a:srgbClr val="FF0000"/>
                </a:solidFill>
                <a:latin typeface="+mj-ea"/>
              </a:rPr>
              <a:t>                                      conditions </a:t>
            </a:r>
            <a:r>
              <a:rPr lang="en-US" altLang="ja-JP" sz="2800" dirty="0">
                <a:latin typeface="+mj-ea"/>
              </a:rPr>
              <a:t>from GIS</a:t>
            </a:r>
            <a:r>
              <a:rPr lang="en-US" altLang="ja-JP" sz="2800" dirty="0" smtClean="0">
                <a:latin typeface="+mj-ea"/>
              </a:rPr>
              <a:t>).</a:t>
            </a:r>
          </a:p>
          <a:p>
            <a:endParaRPr lang="en-US" altLang="ja-JP" sz="2800" dirty="0">
              <a:latin typeface="+mj-ea"/>
            </a:endParaRPr>
          </a:p>
          <a:p>
            <a:r>
              <a:rPr lang="en-US" altLang="ja-JP" sz="2800" dirty="0" smtClean="0">
                <a:latin typeface="+mj-ea"/>
              </a:rPr>
              <a:t>3, Maximum </a:t>
            </a:r>
            <a:r>
              <a:rPr lang="en-US" altLang="ja-JP" sz="2800" dirty="0">
                <a:solidFill>
                  <a:srgbClr val="FF0000"/>
                </a:solidFill>
                <a:latin typeface="+mj-ea"/>
              </a:rPr>
              <a:t>probability of hybrid seeds </a:t>
            </a:r>
            <a:r>
              <a:rPr lang="en-US" altLang="ja-JP" sz="2800" dirty="0">
                <a:latin typeface="+mj-ea"/>
              </a:rPr>
              <a:t>: </a:t>
            </a:r>
            <a:r>
              <a:rPr lang="en-US" altLang="ja-JP" sz="2800" dirty="0">
                <a:solidFill>
                  <a:srgbClr val="FF0000"/>
                </a:solidFill>
                <a:latin typeface="+mj-ea"/>
              </a:rPr>
              <a:t>6.25 %</a:t>
            </a:r>
            <a:r>
              <a:rPr lang="en-US" altLang="ja-JP" sz="2800" dirty="0">
                <a:latin typeface="+mj-ea"/>
              </a:rPr>
              <a:t> </a:t>
            </a:r>
            <a:endParaRPr lang="en-US" altLang="ja-JP" sz="2800" dirty="0" smtClean="0">
              <a:latin typeface="+mj-ea"/>
            </a:endParaRPr>
          </a:p>
          <a:p>
            <a:r>
              <a:rPr lang="en-US" altLang="ja-JP" sz="2800" dirty="0">
                <a:latin typeface="+mj-ea"/>
              </a:rPr>
              <a:t> </a:t>
            </a:r>
            <a:r>
              <a:rPr lang="en-US" altLang="ja-JP" sz="2800" dirty="0" smtClean="0">
                <a:latin typeface="+mj-ea"/>
              </a:rPr>
              <a:t>     (</a:t>
            </a:r>
            <a:r>
              <a:rPr lang="en-US" altLang="ja-JP" sz="2800" dirty="0">
                <a:latin typeface="+mj-ea"/>
              </a:rPr>
              <a:t>1 hybrid seed </a:t>
            </a:r>
            <a:r>
              <a:rPr lang="en-US" altLang="ja-JP" sz="2800" dirty="0" smtClean="0">
                <a:latin typeface="+mj-ea"/>
              </a:rPr>
              <a:t>was produced from </a:t>
            </a:r>
            <a:r>
              <a:rPr lang="en-US" altLang="ja-JP" sz="2800" dirty="0">
                <a:latin typeface="+mj-ea"/>
              </a:rPr>
              <a:t>16 wild soy plants </a:t>
            </a:r>
            <a:endParaRPr lang="en-US" altLang="ja-JP" sz="2800" dirty="0" smtClean="0">
              <a:latin typeface="+mj-ea"/>
            </a:endParaRPr>
          </a:p>
          <a:p>
            <a:r>
              <a:rPr lang="en-US" altLang="ja-JP" sz="2800" dirty="0" smtClean="0">
                <a:latin typeface="+mj-ea"/>
              </a:rPr>
              <a:t>             twisted around </a:t>
            </a:r>
            <a:r>
              <a:rPr lang="en-US" altLang="ja-JP" sz="2800" dirty="0">
                <a:latin typeface="+mj-ea"/>
              </a:rPr>
              <a:t>a soybean plant</a:t>
            </a:r>
            <a:r>
              <a:rPr lang="en-US" altLang="ja-JP" sz="2800" baseline="30000" dirty="0" smtClean="0">
                <a:latin typeface="+mj-ea"/>
              </a:rPr>
              <a:t>*</a:t>
            </a:r>
            <a:r>
              <a:rPr lang="en-US" altLang="ja-JP" sz="2800" dirty="0" smtClean="0">
                <a:latin typeface="+mj-ea"/>
              </a:rPr>
              <a:t>).</a:t>
            </a:r>
            <a:endParaRPr lang="en-US" altLang="ja-JP" sz="2800" dirty="0">
              <a:latin typeface="+mj-e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5496" y="44624"/>
            <a:ext cx="9183924" cy="1200329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altLang="ja-JP" sz="3600" b="1" dirty="0">
                <a:solidFill>
                  <a:srgbClr val="0000FF"/>
                </a:solidFill>
                <a:latin typeface="+mj-ea"/>
                <a:ea typeface="+mj-ea"/>
              </a:rPr>
              <a:t>Factors </a:t>
            </a:r>
            <a:r>
              <a:rPr lang="en-US" altLang="ja-JP" sz="3600" b="1" dirty="0" smtClean="0">
                <a:solidFill>
                  <a:srgbClr val="0000FF"/>
                </a:solidFill>
                <a:latin typeface="+mj-ea"/>
                <a:ea typeface="+mj-ea"/>
              </a:rPr>
              <a:t>used </a:t>
            </a:r>
            <a:r>
              <a:rPr lang="en-US" altLang="ja-JP" sz="3600" b="1" dirty="0">
                <a:solidFill>
                  <a:srgbClr val="0000FF"/>
                </a:solidFill>
                <a:latin typeface="+mj-ea"/>
                <a:ea typeface="+mj-ea"/>
              </a:rPr>
              <a:t>for </a:t>
            </a:r>
            <a:r>
              <a:rPr lang="en-US" altLang="ja-JP" sz="3600" b="1" dirty="0" smtClean="0">
                <a:solidFill>
                  <a:srgbClr val="0000FF"/>
                </a:solidFill>
                <a:latin typeface="+mj-ea"/>
                <a:ea typeface="+mj-ea"/>
              </a:rPr>
              <a:t>estimating maximum number </a:t>
            </a:r>
          </a:p>
          <a:p>
            <a:r>
              <a:rPr lang="en-US" altLang="ja-JP" sz="3600" b="1" dirty="0">
                <a:solidFill>
                  <a:srgbClr val="0000FF"/>
                </a:solidFill>
                <a:latin typeface="+mj-ea"/>
                <a:ea typeface="+mj-ea"/>
              </a:rPr>
              <a:t> </a:t>
            </a:r>
            <a:r>
              <a:rPr lang="en-US" altLang="ja-JP" sz="3600" b="1" dirty="0" smtClean="0">
                <a:solidFill>
                  <a:srgbClr val="0000FF"/>
                </a:solidFill>
                <a:latin typeface="+mj-ea"/>
                <a:ea typeface="+mj-ea"/>
              </a:rPr>
              <a:t> of </a:t>
            </a:r>
            <a:r>
              <a:rPr lang="en-US" altLang="ja-JP" sz="3600" b="1" dirty="0" err="1">
                <a:solidFill>
                  <a:srgbClr val="0000FF"/>
                </a:solidFill>
                <a:latin typeface="+mj-ea"/>
                <a:ea typeface="+mj-ea"/>
              </a:rPr>
              <a:t>Bt</a:t>
            </a:r>
            <a:r>
              <a:rPr lang="en-US" altLang="ja-JP" sz="3600" b="1" dirty="0">
                <a:solidFill>
                  <a:srgbClr val="0000FF"/>
                </a:solidFill>
                <a:latin typeface="+mj-ea"/>
                <a:ea typeface="+mj-ea"/>
              </a:rPr>
              <a:t> </a:t>
            </a:r>
            <a:r>
              <a:rPr lang="en-US" altLang="ja-JP" sz="3600" b="1" dirty="0" smtClean="0">
                <a:solidFill>
                  <a:srgbClr val="0000FF"/>
                </a:solidFill>
                <a:latin typeface="+mj-ea"/>
                <a:ea typeface="+mj-ea"/>
              </a:rPr>
              <a:t>soybean hybrids seeds (highest case</a:t>
            </a:r>
            <a:r>
              <a:rPr lang="en-US" altLang="ja-JP" sz="3600" b="1" dirty="0">
                <a:solidFill>
                  <a:srgbClr val="0000FF"/>
                </a:solidFill>
                <a:latin typeface="+mj-ea"/>
                <a:ea typeface="+mj-ea"/>
              </a:rPr>
              <a:t>)</a:t>
            </a:r>
            <a:endParaRPr kumimoji="1" lang="ja-JP" altLang="en-US" sz="3600" b="1" dirty="0">
              <a:solidFill>
                <a:srgbClr val="0000FF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821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08896750"/>
              </p:ext>
            </p:extLst>
          </p:nvPr>
        </p:nvGraphicFramePr>
        <p:xfrm>
          <a:off x="755575" y="1052736"/>
          <a:ext cx="7632847" cy="4619952"/>
        </p:xfrm>
        <a:graphic>
          <a:graphicData uri="http://schemas.openxmlformats.org/drawingml/2006/table">
            <a:tbl>
              <a:tblPr/>
              <a:tblGrid>
                <a:gridCol w="528230"/>
                <a:gridCol w="2648163"/>
                <a:gridCol w="2228227"/>
                <a:gridCol w="2228227"/>
              </a:tblGrid>
              <a:tr h="293175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600" kern="100" dirty="0" smtClean="0">
                        <a:solidFill>
                          <a:srgbClr val="FF0000"/>
                        </a:solidFill>
                        <a:latin typeface="+mn-lt"/>
                        <a:ea typeface="ＭＳ 明朝"/>
                        <a:cs typeface="Angsana New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sz="1600" kern="100" dirty="0" smtClean="0">
                        <a:solidFill>
                          <a:srgbClr val="FF0000"/>
                        </a:solidFill>
                        <a:latin typeface="+mn-lt"/>
                        <a:ea typeface="ＭＳ 明朝"/>
                        <a:cs typeface="Angsana New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chemeClr val="tx1"/>
                          </a:solidFill>
                          <a:latin typeface="+mn-lt"/>
                          <a:ea typeface="ＭＳ 明朝"/>
                          <a:cs typeface="Angsana New"/>
                        </a:rPr>
                        <a:t>Area</a:t>
                      </a:r>
                      <a:endParaRPr lang="en-US" sz="1600" kern="100" dirty="0">
                        <a:solidFill>
                          <a:schemeClr val="tx1"/>
                        </a:solidFill>
                        <a:latin typeface="+mn-lt"/>
                        <a:ea typeface="ＭＳ 明朝"/>
                        <a:cs typeface="Angsana New"/>
                      </a:endParaRPr>
                    </a:p>
                  </a:txBody>
                  <a:tcPr marL="67201" marR="67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latin typeface="+mn-lt"/>
                          <a:ea typeface="ＭＳ 明朝"/>
                          <a:cs typeface="Angsana New"/>
                        </a:rPr>
                        <a:t>Category</a:t>
                      </a:r>
                    </a:p>
                  </a:txBody>
                  <a:tcPr marL="67201" marR="67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latin typeface="+mn-lt"/>
                          <a:ea typeface="ＭＳ 明朝"/>
                          <a:cs typeface="Angsana New"/>
                        </a:rPr>
                        <a:t> </a:t>
                      </a:r>
                      <a:r>
                        <a:rPr lang="en-US" sz="1600" kern="100" dirty="0" smtClean="0">
                          <a:solidFill>
                            <a:schemeClr val="tx1"/>
                          </a:solidFill>
                          <a:latin typeface="+mn-lt"/>
                          <a:ea typeface="ＭＳ 明朝"/>
                          <a:cs typeface="Angsana New"/>
                        </a:rPr>
                        <a:t>Probability</a:t>
                      </a:r>
                      <a:endParaRPr lang="en-US" sz="1600" kern="100" dirty="0">
                        <a:solidFill>
                          <a:schemeClr val="tx1"/>
                        </a:solidFill>
                        <a:latin typeface="+mn-lt"/>
                        <a:ea typeface="ＭＳ 明朝"/>
                        <a:cs typeface="Angsana New"/>
                      </a:endParaRPr>
                    </a:p>
                  </a:txBody>
                  <a:tcPr marL="67201" marR="67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6351"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600" kern="100" dirty="0">
                        <a:solidFill>
                          <a:srgbClr val="1F497D"/>
                        </a:solidFill>
                        <a:latin typeface="Calibri"/>
                        <a:ea typeface="ＭＳ 明朝"/>
                        <a:cs typeface="Angsana New"/>
                      </a:endParaRPr>
                    </a:p>
                  </a:txBody>
                  <a:tcPr marL="67201" marR="67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kern="100" dirty="0">
                        <a:latin typeface="Times New Roman"/>
                        <a:ea typeface="ＭＳ 明朝"/>
                        <a:cs typeface="Angsana New"/>
                      </a:endParaRPr>
                    </a:p>
                  </a:txBody>
                  <a:tcPr marL="67201" marR="67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chemeClr val="tx1"/>
                          </a:solidFill>
                          <a:latin typeface="+mn-lt"/>
                          <a:ea typeface="ＭＳ 明朝"/>
                          <a:cs typeface="Angsana New"/>
                        </a:rPr>
                        <a:t>(A)</a:t>
                      </a:r>
                      <a:r>
                        <a:rPr lang="en-US" sz="1600" kern="100" baseline="0" dirty="0" smtClean="0">
                          <a:solidFill>
                            <a:schemeClr val="tx1"/>
                          </a:solidFill>
                          <a:latin typeface="+mn-lt"/>
                          <a:ea typeface="ＭＳ 明朝"/>
                          <a:cs typeface="Angsana New"/>
                        </a:rPr>
                        <a:t> </a:t>
                      </a:r>
                      <a:r>
                        <a:rPr lang="en-US" sz="1600" kern="100" dirty="0" smtClean="0">
                          <a:solidFill>
                            <a:srgbClr val="00B050"/>
                          </a:solidFill>
                          <a:latin typeface="+mn-lt"/>
                          <a:ea typeface="ＭＳ 明朝"/>
                          <a:cs typeface="Angsana New"/>
                        </a:rPr>
                        <a:t>Soybean</a:t>
                      </a:r>
                      <a:r>
                        <a:rPr lang="en-US" sz="1600" kern="100" dirty="0" smtClean="0">
                          <a:solidFill>
                            <a:schemeClr val="tx1"/>
                          </a:solidFill>
                          <a:latin typeface="+mn-lt"/>
                          <a:ea typeface="ＭＳ 明朝"/>
                          <a:cs typeface="Angsana New"/>
                        </a:rPr>
                        <a:t> 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latin typeface="+mn-lt"/>
                          <a:ea typeface="ＭＳ 明朝"/>
                          <a:cs typeface="Angsana New"/>
                        </a:rPr>
                        <a:t>can grow</a:t>
                      </a:r>
                    </a:p>
                  </a:txBody>
                  <a:tcPr marL="67201" marR="67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chemeClr val="tx1"/>
                          </a:solidFill>
                          <a:latin typeface="+mn-lt"/>
                          <a:ea typeface="ＭＳ 明朝"/>
                          <a:cs typeface="Angsana New"/>
                        </a:rPr>
                        <a:t>(B) </a:t>
                      </a:r>
                      <a:r>
                        <a:rPr lang="en-US" sz="1600" kern="100" dirty="0" smtClean="0">
                          <a:solidFill>
                            <a:srgbClr val="00B050"/>
                          </a:solidFill>
                          <a:latin typeface="+mn-lt"/>
                          <a:ea typeface="ＭＳ 明朝"/>
                          <a:cs typeface="Angsana New"/>
                        </a:rPr>
                        <a:t>Wild soy 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latin typeface="+mn-lt"/>
                          <a:ea typeface="ＭＳ 明朝"/>
                          <a:cs typeface="Angsana New"/>
                        </a:rPr>
                        <a:t>is </a:t>
                      </a:r>
                      <a:r>
                        <a:rPr lang="en-US" sz="1600" kern="100" dirty="0" smtClean="0">
                          <a:solidFill>
                            <a:schemeClr val="tx1"/>
                          </a:solidFill>
                          <a:latin typeface="+mn-lt"/>
                          <a:ea typeface="ＭＳ 明朝"/>
                          <a:cs typeface="Angsana New"/>
                        </a:rPr>
                        <a:t>native (within area where</a:t>
                      </a:r>
                      <a:r>
                        <a:rPr lang="en-US" sz="1600" kern="100" baseline="0" dirty="0" smtClean="0">
                          <a:solidFill>
                            <a:schemeClr val="tx1"/>
                          </a:solidFill>
                          <a:latin typeface="+mn-lt"/>
                          <a:ea typeface="ＭＳ 明朝"/>
                          <a:cs typeface="Angsana New"/>
                        </a:rPr>
                        <a:t> soybean can grow</a:t>
                      </a:r>
                      <a:r>
                        <a:rPr lang="en-US" sz="1600" kern="100" dirty="0" smtClean="0">
                          <a:solidFill>
                            <a:schemeClr val="tx1"/>
                          </a:solidFill>
                          <a:latin typeface="+mn-lt"/>
                          <a:ea typeface="ＭＳ 明朝"/>
                          <a:cs typeface="Angsana New"/>
                        </a:rPr>
                        <a:t>)</a:t>
                      </a:r>
                      <a:endParaRPr lang="en-US" sz="1600" kern="100" dirty="0">
                        <a:solidFill>
                          <a:schemeClr val="tx1"/>
                        </a:solidFill>
                        <a:latin typeface="+mn-lt"/>
                        <a:ea typeface="ＭＳ 明朝"/>
                        <a:cs typeface="Angsana New"/>
                      </a:endParaRPr>
                    </a:p>
                  </a:txBody>
                  <a:tcPr marL="67201" marR="67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9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latin typeface="+mn-lt"/>
                          <a:ea typeface="ＭＳ 明朝"/>
                          <a:cs typeface="Angsana New"/>
                        </a:rPr>
                        <a:t>1</a:t>
                      </a:r>
                    </a:p>
                  </a:txBody>
                  <a:tcPr marL="67201" marR="67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latin typeface="+mn-lt"/>
                          <a:ea typeface="ＭＳ 明朝"/>
                          <a:cs typeface="Angsana New"/>
                        </a:rPr>
                        <a:t>River </a:t>
                      </a:r>
                      <a:r>
                        <a:rPr lang="en-US" sz="1600" kern="100" dirty="0" smtClean="0">
                          <a:solidFill>
                            <a:schemeClr val="tx1"/>
                          </a:solidFill>
                          <a:latin typeface="+mn-lt"/>
                          <a:ea typeface="ＭＳ 明朝"/>
                          <a:cs typeface="Angsana New"/>
                        </a:rPr>
                        <a:t>sides</a:t>
                      </a:r>
                      <a:endParaRPr lang="en-US" sz="1600" kern="100" dirty="0">
                        <a:solidFill>
                          <a:schemeClr val="tx1"/>
                        </a:solidFill>
                        <a:latin typeface="+mn-lt"/>
                        <a:ea typeface="ＭＳ 明朝"/>
                        <a:cs typeface="Angsana New"/>
                      </a:endParaRPr>
                    </a:p>
                  </a:txBody>
                  <a:tcPr marL="67201" marR="67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chemeClr val="tx1"/>
                          </a:solidFill>
                          <a:latin typeface="+mn-lt"/>
                          <a:ea typeface="ＭＳ 明朝"/>
                          <a:cs typeface="Angsana New"/>
                        </a:rPr>
                        <a:t>1</a:t>
                      </a:r>
                      <a:endParaRPr lang="en-US" sz="1600" kern="100" dirty="0">
                        <a:solidFill>
                          <a:schemeClr val="tx1"/>
                        </a:solidFill>
                        <a:latin typeface="+mn-lt"/>
                        <a:ea typeface="ＭＳ 明朝"/>
                        <a:cs typeface="Angsana New"/>
                      </a:endParaRPr>
                    </a:p>
                  </a:txBody>
                  <a:tcPr marL="67201" marR="67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chemeClr val="tx1"/>
                          </a:solidFill>
                          <a:latin typeface="+mn-lt"/>
                          <a:ea typeface="ＭＳ 明朝"/>
                          <a:cs typeface="Angsana New"/>
                        </a:rPr>
                        <a:t>0.5</a:t>
                      </a:r>
                      <a:endParaRPr lang="en-US" sz="1600" kern="100" dirty="0">
                        <a:solidFill>
                          <a:schemeClr val="tx1"/>
                        </a:solidFill>
                        <a:latin typeface="+mn-lt"/>
                        <a:ea typeface="ＭＳ 明朝"/>
                        <a:cs typeface="Angsana New"/>
                      </a:endParaRPr>
                    </a:p>
                  </a:txBody>
                  <a:tcPr marL="67201" marR="67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7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latin typeface="+mn-lt"/>
                          <a:ea typeface="ＭＳ 明朝"/>
                          <a:cs typeface="Angsana New"/>
                        </a:rPr>
                        <a:t>2</a:t>
                      </a:r>
                    </a:p>
                  </a:txBody>
                  <a:tcPr marL="67201" marR="67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chemeClr val="tx1"/>
                          </a:solidFill>
                          <a:latin typeface="+mn-lt"/>
                          <a:ea typeface="ＭＳ 明朝"/>
                          <a:cs typeface="Angsana New"/>
                        </a:rPr>
                        <a:t>Grounds 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latin typeface="+mn-lt"/>
                          <a:ea typeface="ＭＳ 明朝"/>
                          <a:cs typeface="Angsana New"/>
                        </a:rPr>
                        <a:t>with </a:t>
                      </a:r>
                      <a:r>
                        <a:rPr lang="en-US" sz="1600" kern="100" dirty="0" smtClean="0">
                          <a:solidFill>
                            <a:schemeClr val="tx1"/>
                          </a:solidFill>
                          <a:latin typeface="+mn-lt"/>
                          <a:ea typeface="ＭＳ 明朝"/>
                          <a:cs typeface="Angsana New"/>
                        </a:rPr>
                        <a:t>plants </a:t>
                      </a:r>
                      <a:endParaRPr lang="en-US" sz="1600" kern="100" dirty="0">
                        <a:solidFill>
                          <a:schemeClr val="tx1"/>
                        </a:solidFill>
                        <a:latin typeface="+mn-lt"/>
                        <a:ea typeface="ＭＳ 明朝"/>
                        <a:cs typeface="Angsana New"/>
                      </a:endParaRPr>
                    </a:p>
                  </a:txBody>
                  <a:tcPr marL="67201" marR="67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chemeClr val="tx1"/>
                          </a:solidFill>
                          <a:latin typeface="+mn-lt"/>
                          <a:ea typeface="ＭＳ 明朝"/>
                          <a:cs typeface="Angsana New"/>
                        </a:rPr>
                        <a:t>1</a:t>
                      </a:r>
                      <a:endParaRPr lang="en-US" sz="1600" kern="100" dirty="0">
                        <a:solidFill>
                          <a:schemeClr val="tx1"/>
                        </a:solidFill>
                        <a:latin typeface="+mn-lt"/>
                        <a:ea typeface="ＭＳ 明朝"/>
                        <a:cs typeface="Angsana New"/>
                      </a:endParaRPr>
                    </a:p>
                  </a:txBody>
                  <a:tcPr marL="67201" marR="67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chemeClr val="tx1"/>
                          </a:solidFill>
                          <a:latin typeface="+mn-lt"/>
                          <a:ea typeface="ＭＳ 明朝"/>
                          <a:cs typeface="Angsana New"/>
                        </a:rPr>
                        <a:t>0.3</a:t>
                      </a:r>
                      <a:endParaRPr lang="en-US" sz="1600" kern="100" dirty="0">
                        <a:solidFill>
                          <a:schemeClr val="tx1"/>
                        </a:solidFill>
                        <a:latin typeface="+mn-lt"/>
                        <a:ea typeface="ＭＳ 明朝"/>
                        <a:cs typeface="Angsana New"/>
                      </a:endParaRPr>
                    </a:p>
                  </a:txBody>
                  <a:tcPr marL="67201" marR="67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latin typeface="+mn-lt"/>
                          <a:ea typeface="ＭＳ 明朝"/>
                          <a:cs typeface="Angsana New"/>
                        </a:rPr>
                        <a:t>3</a:t>
                      </a:r>
                    </a:p>
                  </a:txBody>
                  <a:tcPr marL="67201" marR="67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chemeClr val="tx1"/>
                          </a:solidFill>
                          <a:latin typeface="+mn-lt"/>
                          <a:ea typeface="ＭＳ 明朝"/>
                          <a:cs typeface="Angsana New"/>
                        </a:rPr>
                        <a:t>Garden</a:t>
                      </a:r>
                      <a:endParaRPr lang="en-US" sz="1600" kern="100" dirty="0">
                        <a:solidFill>
                          <a:schemeClr val="tx1"/>
                        </a:solidFill>
                        <a:latin typeface="+mn-lt"/>
                        <a:ea typeface="ＭＳ 明朝"/>
                        <a:cs typeface="Angsana New"/>
                      </a:endParaRPr>
                    </a:p>
                  </a:txBody>
                  <a:tcPr marL="67201" marR="67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chemeClr val="tx1"/>
                          </a:solidFill>
                          <a:latin typeface="+mn-lt"/>
                          <a:ea typeface="ＭＳ 明朝"/>
                          <a:cs typeface="Angsana New"/>
                        </a:rPr>
                        <a:t>0.3</a:t>
                      </a:r>
                      <a:endParaRPr lang="en-US" sz="1600" kern="100" dirty="0">
                        <a:solidFill>
                          <a:schemeClr val="tx1"/>
                        </a:solidFill>
                        <a:latin typeface="+mn-lt"/>
                        <a:ea typeface="ＭＳ 明朝"/>
                        <a:cs typeface="Angsana New"/>
                      </a:endParaRPr>
                    </a:p>
                  </a:txBody>
                  <a:tcPr marL="67201" marR="67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chemeClr val="tx1"/>
                          </a:solidFill>
                          <a:latin typeface="+mn-lt"/>
                          <a:ea typeface="ＭＳ 明朝"/>
                          <a:cs typeface="Angsana New"/>
                        </a:rPr>
                        <a:t>0.1</a:t>
                      </a:r>
                      <a:endParaRPr lang="en-US" sz="1600" kern="100" dirty="0">
                        <a:solidFill>
                          <a:schemeClr val="tx1"/>
                        </a:solidFill>
                        <a:latin typeface="+mn-lt"/>
                        <a:ea typeface="ＭＳ 明朝"/>
                        <a:cs typeface="Angsana New"/>
                      </a:endParaRPr>
                    </a:p>
                  </a:txBody>
                  <a:tcPr marL="67201" marR="67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latin typeface="+mn-lt"/>
                          <a:ea typeface="ＭＳ 明朝"/>
                          <a:cs typeface="Angsana New"/>
                        </a:rPr>
                        <a:t>4</a:t>
                      </a:r>
                    </a:p>
                  </a:txBody>
                  <a:tcPr marL="67201" marR="67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latin typeface="+mn-lt"/>
                          <a:ea typeface="ＭＳ 明朝"/>
                          <a:cs typeface="Angsana New"/>
                        </a:rPr>
                        <a:t>Park  and stadium with grass</a:t>
                      </a:r>
                    </a:p>
                  </a:txBody>
                  <a:tcPr marL="67201" marR="67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chemeClr val="tx1"/>
                          </a:solidFill>
                          <a:latin typeface="+mn-lt"/>
                          <a:ea typeface="ＭＳ 明朝"/>
                          <a:cs typeface="Angsana New"/>
                        </a:rPr>
                        <a:t>0.3</a:t>
                      </a:r>
                      <a:endParaRPr lang="en-US" sz="1600" kern="100" dirty="0">
                        <a:solidFill>
                          <a:schemeClr val="tx1"/>
                        </a:solidFill>
                        <a:latin typeface="+mn-lt"/>
                        <a:ea typeface="ＭＳ 明朝"/>
                        <a:cs typeface="Angsana New"/>
                      </a:endParaRPr>
                    </a:p>
                  </a:txBody>
                  <a:tcPr marL="67201" marR="67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chemeClr val="tx1"/>
                          </a:solidFill>
                          <a:latin typeface="+mn-lt"/>
                          <a:ea typeface="ＭＳ 明朝"/>
                          <a:cs typeface="Angsana New"/>
                        </a:rPr>
                        <a:t>0.05</a:t>
                      </a:r>
                      <a:endParaRPr lang="en-US" sz="1600" kern="100" dirty="0">
                        <a:solidFill>
                          <a:schemeClr val="tx1"/>
                        </a:solidFill>
                        <a:latin typeface="+mn-lt"/>
                        <a:ea typeface="ＭＳ 明朝"/>
                        <a:cs typeface="Angsana New"/>
                      </a:endParaRPr>
                    </a:p>
                  </a:txBody>
                  <a:tcPr marL="67201" marR="67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chemeClr val="tx1"/>
                          </a:solidFill>
                          <a:latin typeface="+mn-lt"/>
                          <a:ea typeface="ＭＳ 明朝"/>
                          <a:cs typeface="Angsana New"/>
                        </a:rPr>
                        <a:t>5</a:t>
                      </a:r>
                      <a:endParaRPr lang="en-US" sz="1600" kern="100" dirty="0">
                        <a:solidFill>
                          <a:schemeClr val="tx1"/>
                        </a:solidFill>
                        <a:latin typeface="+mn-lt"/>
                        <a:ea typeface="ＭＳ 明朝"/>
                        <a:cs typeface="Angsana New"/>
                      </a:endParaRPr>
                    </a:p>
                  </a:txBody>
                  <a:tcPr marL="67201" marR="67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latin typeface="+mn-lt"/>
                          <a:ea typeface="ＭＳ 明朝"/>
                          <a:cs typeface="Angsana New"/>
                        </a:rPr>
                        <a:t>Center </a:t>
                      </a:r>
                      <a:r>
                        <a:rPr lang="en-US" sz="1600" kern="100" dirty="0" smtClean="0">
                          <a:solidFill>
                            <a:schemeClr val="tx1"/>
                          </a:solidFill>
                          <a:latin typeface="+mn-lt"/>
                          <a:ea typeface="ＭＳ 明朝"/>
                          <a:cs typeface="Angsana New"/>
                        </a:rPr>
                        <a:t>dividers</a:t>
                      </a:r>
                      <a:endParaRPr lang="en-US" sz="1600" kern="100" dirty="0">
                        <a:solidFill>
                          <a:schemeClr val="tx1"/>
                        </a:solidFill>
                        <a:latin typeface="+mn-lt"/>
                        <a:ea typeface="ＭＳ 明朝"/>
                        <a:cs typeface="Angsana New"/>
                      </a:endParaRPr>
                    </a:p>
                  </a:txBody>
                  <a:tcPr marL="67201" marR="67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chemeClr val="tx1"/>
                          </a:solidFill>
                          <a:latin typeface="+mn-lt"/>
                          <a:ea typeface="ＭＳ 明朝"/>
                          <a:cs typeface="Angsana New"/>
                        </a:rPr>
                        <a:t>0.3</a:t>
                      </a:r>
                      <a:endParaRPr lang="en-US" sz="1600" kern="100" dirty="0">
                        <a:solidFill>
                          <a:schemeClr val="tx1"/>
                        </a:solidFill>
                        <a:latin typeface="+mn-lt"/>
                        <a:ea typeface="ＭＳ 明朝"/>
                        <a:cs typeface="Angsana New"/>
                      </a:endParaRPr>
                    </a:p>
                  </a:txBody>
                  <a:tcPr marL="67201" marR="67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chemeClr val="tx1"/>
                          </a:solidFill>
                          <a:latin typeface="+mn-lt"/>
                          <a:ea typeface="ＭＳ 明朝"/>
                          <a:cs typeface="Angsana New"/>
                        </a:rPr>
                        <a:t>0.05</a:t>
                      </a:r>
                      <a:endParaRPr lang="en-US" sz="1600" kern="100" dirty="0">
                        <a:solidFill>
                          <a:schemeClr val="tx1"/>
                        </a:solidFill>
                        <a:latin typeface="+mn-lt"/>
                        <a:ea typeface="ＭＳ 明朝"/>
                        <a:cs typeface="Angsana New"/>
                      </a:endParaRPr>
                    </a:p>
                  </a:txBody>
                  <a:tcPr marL="67201" marR="67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chemeClr val="tx1"/>
                          </a:solidFill>
                          <a:latin typeface="+mn-lt"/>
                          <a:ea typeface="ＭＳ 明朝"/>
                          <a:cs typeface="Angsana New"/>
                        </a:rPr>
                        <a:t>6</a:t>
                      </a:r>
                      <a:endParaRPr lang="en-US" sz="1600" kern="100" dirty="0">
                        <a:solidFill>
                          <a:schemeClr val="tx1"/>
                        </a:solidFill>
                        <a:latin typeface="+mn-lt"/>
                        <a:ea typeface="ＭＳ 明朝"/>
                        <a:cs typeface="Angsana New"/>
                      </a:endParaRPr>
                    </a:p>
                  </a:txBody>
                  <a:tcPr marL="67201" marR="67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chemeClr val="tx1"/>
                          </a:solidFill>
                          <a:latin typeface="+mn-lt"/>
                          <a:ea typeface="ＭＳ 明朝"/>
                          <a:cs typeface="Angsana New"/>
                        </a:rPr>
                        <a:t>Street plants</a:t>
                      </a:r>
                      <a:endParaRPr lang="en-US" sz="1600" kern="100" dirty="0">
                        <a:solidFill>
                          <a:schemeClr val="tx1"/>
                        </a:solidFill>
                        <a:latin typeface="+mn-lt"/>
                        <a:ea typeface="ＭＳ 明朝"/>
                        <a:cs typeface="Angsana New"/>
                      </a:endParaRPr>
                    </a:p>
                  </a:txBody>
                  <a:tcPr marL="67201" marR="67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chemeClr val="tx1"/>
                          </a:solidFill>
                          <a:latin typeface="+mn-lt"/>
                          <a:ea typeface="ＭＳ 明朝"/>
                          <a:cs typeface="Angsana New"/>
                        </a:rPr>
                        <a:t>0.3</a:t>
                      </a:r>
                      <a:endParaRPr lang="en-US" sz="1600" kern="100" dirty="0">
                        <a:solidFill>
                          <a:schemeClr val="tx1"/>
                        </a:solidFill>
                        <a:latin typeface="+mn-lt"/>
                        <a:ea typeface="ＭＳ 明朝"/>
                        <a:cs typeface="Angsana New"/>
                      </a:endParaRPr>
                    </a:p>
                  </a:txBody>
                  <a:tcPr marL="67201" marR="67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chemeClr val="tx1"/>
                          </a:solidFill>
                          <a:latin typeface="+mn-lt"/>
                          <a:ea typeface="ＭＳ 明朝"/>
                          <a:cs typeface="Angsana New"/>
                        </a:rPr>
                        <a:t>0.05</a:t>
                      </a:r>
                      <a:endParaRPr lang="en-US" sz="1600" kern="100" dirty="0">
                        <a:solidFill>
                          <a:schemeClr val="tx1"/>
                        </a:solidFill>
                        <a:latin typeface="+mn-lt"/>
                        <a:ea typeface="ＭＳ 明朝"/>
                        <a:cs typeface="Angsana New"/>
                      </a:endParaRPr>
                    </a:p>
                  </a:txBody>
                  <a:tcPr marL="67201" marR="67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chemeClr val="tx1"/>
                          </a:solidFill>
                          <a:latin typeface="+mn-lt"/>
                          <a:ea typeface="ＭＳ 明朝"/>
                          <a:cs typeface="Angsana New"/>
                        </a:rPr>
                        <a:t>7</a:t>
                      </a:r>
                      <a:endParaRPr lang="en-US" sz="1600" kern="100" dirty="0">
                        <a:solidFill>
                          <a:schemeClr val="tx1"/>
                        </a:solidFill>
                        <a:latin typeface="+mn-lt"/>
                        <a:ea typeface="ＭＳ 明朝"/>
                        <a:cs typeface="Angsana New"/>
                      </a:endParaRPr>
                    </a:p>
                  </a:txBody>
                  <a:tcPr marL="67201" marR="67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chemeClr val="tx1"/>
                          </a:solidFill>
                          <a:latin typeface="+mn-lt"/>
                          <a:ea typeface="ＭＳ 明朝"/>
                          <a:cs typeface="Angsana New"/>
                        </a:rPr>
                        <a:t>Levees</a:t>
                      </a:r>
                      <a:r>
                        <a:rPr lang="en-US" sz="1600" kern="100" baseline="0" dirty="0" smtClean="0">
                          <a:solidFill>
                            <a:srgbClr val="FF0000"/>
                          </a:solidFill>
                          <a:latin typeface="+mn-lt"/>
                          <a:ea typeface="ＭＳ 明朝"/>
                          <a:cs typeface="Angsana New"/>
                        </a:rPr>
                        <a:t> </a:t>
                      </a:r>
                      <a:r>
                        <a:rPr lang="en-US" sz="1600" kern="100" baseline="0" dirty="0" smtClean="0">
                          <a:solidFill>
                            <a:schemeClr val="tx1"/>
                          </a:solidFill>
                          <a:latin typeface="+mn-lt"/>
                          <a:ea typeface="ＭＳ 明朝"/>
                          <a:cs typeface="Angsana New"/>
                        </a:rPr>
                        <a:t>of p</a:t>
                      </a:r>
                      <a:r>
                        <a:rPr lang="en-US" sz="1600" kern="100" dirty="0" smtClean="0">
                          <a:solidFill>
                            <a:schemeClr val="tx1"/>
                          </a:solidFill>
                          <a:latin typeface="+mn-lt"/>
                          <a:ea typeface="ＭＳ 明朝"/>
                          <a:cs typeface="Angsana New"/>
                        </a:rPr>
                        <a:t>addy 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latin typeface="+mn-lt"/>
                          <a:ea typeface="ＭＳ 明朝"/>
                          <a:cs typeface="Angsana New"/>
                        </a:rPr>
                        <a:t>and </a:t>
                      </a:r>
                      <a:r>
                        <a:rPr lang="en-US" sz="1600" kern="100" dirty="0" smtClean="0">
                          <a:solidFill>
                            <a:schemeClr val="tx1"/>
                          </a:solidFill>
                          <a:latin typeface="+mn-lt"/>
                          <a:ea typeface="ＭＳ 明朝"/>
                          <a:cs typeface="Angsana New"/>
                        </a:rPr>
                        <a:t>upland fields</a:t>
                      </a:r>
                      <a:endParaRPr lang="en-US" sz="1600" kern="100" dirty="0">
                        <a:solidFill>
                          <a:schemeClr val="tx1"/>
                        </a:solidFill>
                        <a:latin typeface="+mn-lt"/>
                        <a:ea typeface="ＭＳ 明朝"/>
                        <a:cs typeface="Angsana New"/>
                      </a:endParaRPr>
                    </a:p>
                  </a:txBody>
                  <a:tcPr marL="67201" marR="67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chemeClr val="tx1"/>
                          </a:solidFill>
                          <a:latin typeface="+mn-lt"/>
                          <a:ea typeface="ＭＳ 明朝"/>
                          <a:cs typeface="Angsana New"/>
                        </a:rPr>
                        <a:t>0.05</a:t>
                      </a:r>
                      <a:endParaRPr lang="en-US" sz="1600" kern="100" dirty="0">
                        <a:solidFill>
                          <a:schemeClr val="tx1"/>
                        </a:solidFill>
                        <a:latin typeface="+mn-lt"/>
                        <a:ea typeface="ＭＳ 明朝"/>
                        <a:cs typeface="Angsana New"/>
                      </a:endParaRPr>
                    </a:p>
                  </a:txBody>
                  <a:tcPr marL="67201" marR="67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chemeClr val="tx1"/>
                          </a:solidFill>
                          <a:latin typeface="+mn-lt"/>
                          <a:ea typeface="ＭＳ 明朝"/>
                          <a:cs typeface="Angsana New"/>
                        </a:rPr>
                        <a:t>0.025</a:t>
                      </a:r>
                      <a:endParaRPr lang="en-US" sz="1600" kern="100" dirty="0">
                        <a:solidFill>
                          <a:schemeClr val="tx1"/>
                        </a:solidFill>
                        <a:latin typeface="+mn-lt"/>
                        <a:ea typeface="ＭＳ 明朝"/>
                        <a:cs typeface="Angsana New"/>
                      </a:endParaRPr>
                    </a:p>
                  </a:txBody>
                  <a:tcPr marL="67201" marR="67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chemeClr val="tx1"/>
                          </a:solidFill>
                          <a:latin typeface="+mn-lt"/>
                          <a:ea typeface="ＭＳ 明朝"/>
                          <a:cs typeface="Angsana New"/>
                        </a:rPr>
                        <a:t>8</a:t>
                      </a:r>
                      <a:endParaRPr lang="en-US" sz="1600" kern="100" dirty="0">
                        <a:solidFill>
                          <a:schemeClr val="tx1"/>
                        </a:solidFill>
                        <a:latin typeface="+mn-lt"/>
                        <a:ea typeface="ＭＳ 明朝"/>
                        <a:cs typeface="Angsana New"/>
                      </a:endParaRPr>
                    </a:p>
                  </a:txBody>
                  <a:tcPr marL="67201" marR="67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chemeClr val="tx1"/>
                          </a:solidFill>
                          <a:latin typeface="+mn-lt"/>
                          <a:ea typeface="ＭＳ 明朝"/>
                          <a:cs typeface="Angsana New"/>
                        </a:rPr>
                        <a:t>Forests</a:t>
                      </a:r>
                      <a:endParaRPr lang="en-US" sz="1600" kern="100" dirty="0">
                        <a:solidFill>
                          <a:schemeClr val="tx1"/>
                        </a:solidFill>
                        <a:latin typeface="+mn-lt"/>
                        <a:ea typeface="ＭＳ 明朝"/>
                        <a:cs typeface="Angsana New"/>
                      </a:endParaRPr>
                    </a:p>
                  </a:txBody>
                  <a:tcPr marL="67201" marR="67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chemeClr val="tx1"/>
                          </a:solidFill>
                          <a:latin typeface="+mn-lt"/>
                          <a:ea typeface="ＭＳ 明朝"/>
                          <a:cs typeface="Angsana New"/>
                        </a:rPr>
                        <a:t>0.05</a:t>
                      </a:r>
                      <a:endParaRPr lang="en-US" sz="1600" kern="100" dirty="0">
                        <a:solidFill>
                          <a:schemeClr val="tx1"/>
                        </a:solidFill>
                        <a:latin typeface="+mn-lt"/>
                        <a:ea typeface="ＭＳ 明朝"/>
                        <a:cs typeface="Angsana New"/>
                      </a:endParaRPr>
                    </a:p>
                  </a:txBody>
                  <a:tcPr marL="67201" marR="67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chemeClr val="tx1"/>
                          </a:solidFill>
                          <a:latin typeface="+mn-lt"/>
                          <a:ea typeface="ＭＳ 明朝"/>
                          <a:cs typeface="Angsana New"/>
                        </a:rPr>
                        <a:t>0.025</a:t>
                      </a:r>
                      <a:endParaRPr lang="en-US" sz="1600" kern="100" dirty="0">
                        <a:solidFill>
                          <a:schemeClr val="tx1"/>
                        </a:solidFill>
                        <a:latin typeface="+mn-lt"/>
                        <a:ea typeface="ＭＳ 明朝"/>
                        <a:cs typeface="Angsana New"/>
                      </a:endParaRPr>
                    </a:p>
                  </a:txBody>
                  <a:tcPr marL="67201" marR="67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1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chemeClr val="tx1"/>
                          </a:solidFill>
                          <a:latin typeface="+mn-lt"/>
                          <a:ea typeface="ＭＳ 明朝"/>
                          <a:cs typeface="Angsana New"/>
                        </a:rPr>
                        <a:t>9</a:t>
                      </a:r>
                      <a:endParaRPr lang="en-US" sz="1600" kern="100" dirty="0">
                        <a:solidFill>
                          <a:schemeClr val="tx1"/>
                        </a:solidFill>
                        <a:latin typeface="+mn-lt"/>
                        <a:ea typeface="ＭＳ 明朝"/>
                        <a:cs typeface="Angsana New"/>
                      </a:endParaRPr>
                    </a:p>
                  </a:txBody>
                  <a:tcPr marL="67201" marR="67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latin typeface="+mn-lt"/>
                          <a:ea typeface="ＭＳ 明朝"/>
                          <a:cs typeface="Angsana New"/>
                        </a:rPr>
                        <a:t>Ground without plant (athletic field, well-managed parking)</a:t>
                      </a:r>
                    </a:p>
                  </a:txBody>
                  <a:tcPr marL="67201" marR="67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chemeClr val="tx1"/>
                          </a:solidFill>
                          <a:latin typeface="+mn-lt"/>
                          <a:ea typeface="ＭＳ 明朝"/>
                          <a:cs typeface="Angsana New"/>
                        </a:rPr>
                        <a:t>0.05</a:t>
                      </a:r>
                      <a:endParaRPr lang="en-US" sz="1600" kern="100" dirty="0">
                        <a:solidFill>
                          <a:schemeClr val="tx1"/>
                        </a:solidFill>
                        <a:latin typeface="+mn-lt"/>
                        <a:ea typeface="ＭＳ 明朝"/>
                        <a:cs typeface="Angsana New"/>
                      </a:endParaRPr>
                    </a:p>
                  </a:txBody>
                  <a:tcPr marL="67201" marR="67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chemeClr val="tx1"/>
                          </a:solidFill>
                          <a:latin typeface="+mn-lt"/>
                          <a:ea typeface="ＭＳ 明朝"/>
                          <a:cs typeface="Angsana New"/>
                        </a:rPr>
                        <a:t>0.01</a:t>
                      </a:r>
                      <a:endParaRPr lang="en-US" sz="1600" kern="100" dirty="0">
                        <a:solidFill>
                          <a:schemeClr val="tx1"/>
                        </a:solidFill>
                        <a:latin typeface="+mn-lt"/>
                        <a:ea typeface="ＭＳ 明朝"/>
                        <a:cs typeface="Angsana New"/>
                      </a:endParaRPr>
                    </a:p>
                  </a:txBody>
                  <a:tcPr marL="67201" marR="67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-1" y="11219"/>
            <a:ext cx="75294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+mj-ea"/>
                <a:ea typeface="+mj-ea"/>
              </a:rPr>
              <a:t>Probability of Spilled </a:t>
            </a:r>
            <a:r>
              <a:rPr lang="en-US" sz="3200" b="1" dirty="0">
                <a:solidFill>
                  <a:srgbClr val="0000FF"/>
                </a:solidFill>
                <a:latin typeface="+mj-ea"/>
                <a:ea typeface="+mj-ea"/>
              </a:rPr>
              <a:t>S</a:t>
            </a:r>
            <a:r>
              <a:rPr lang="en-US" sz="3200" b="1" dirty="0" smtClean="0">
                <a:solidFill>
                  <a:srgbClr val="0000FF"/>
                </a:solidFill>
                <a:latin typeface="+mj-ea"/>
                <a:ea typeface="+mj-ea"/>
              </a:rPr>
              <a:t>eeds </a:t>
            </a:r>
          </a:p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+mj-ea"/>
                <a:ea typeface="+mj-ea"/>
              </a:rPr>
              <a:t>                   to Grow along Roadsides</a:t>
            </a:r>
            <a:endParaRPr lang="en-US" sz="3200" b="1" dirty="0">
              <a:solidFill>
                <a:srgbClr val="0000FF"/>
              </a:solidFill>
              <a:latin typeface="+mj-ea"/>
              <a:ea typeface="+mj-ea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840850" y="5805264"/>
            <a:ext cx="79544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+mj-ea"/>
                <a:ea typeface="+mj-ea"/>
              </a:rPr>
              <a:t>Area1 x 1 + Area2 x 1 + Area3 x 0.3 + …… = </a:t>
            </a:r>
            <a:r>
              <a:rPr kumimoji="1" lang="en-US" altLang="ja-JP" dirty="0">
                <a:solidFill>
                  <a:srgbClr val="00B050"/>
                </a:solidFill>
                <a:latin typeface="+mj-ea"/>
                <a:ea typeface="+mj-ea"/>
              </a:rPr>
              <a:t>Soybean growing area</a:t>
            </a:r>
            <a:r>
              <a:rPr kumimoji="1" lang="ja-JP" altLang="en-US" dirty="0">
                <a:solidFill>
                  <a:srgbClr val="00B050"/>
                </a:solidFill>
                <a:latin typeface="+mj-ea"/>
                <a:ea typeface="+mj-ea"/>
              </a:rPr>
              <a:t>（</a:t>
            </a:r>
            <a:r>
              <a:rPr kumimoji="1" lang="en-US" altLang="ja-JP" dirty="0">
                <a:solidFill>
                  <a:srgbClr val="00B050"/>
                </a:solidFill>
                <a:latin typeface="+mj-ea"/>
                <a:ea typeface="+mj-ea"/>
              </a:rPr>
              <a:t>X</a:t>
            </a:r>
            <a:r>
              <a:rPr kumimoji="1" lang="ja-JP" altLang="en-US" dirty="0" smtClean="0">
                <a:solidFill>
                  <a:srgbClr val="00B050"/>
                </a:solidFill>
                <a:latin typeface="+mj-ea"/>
                <a:ea typeface="+mj-ea"/>
              </a:rPr>
              <a:t>）</a:t>
            </a:r>
            <a:endParaRPr kumimoji="1" lang="ja-JP" altLang="en-US" dirty="0">
              <a:solidFill>
                <a:srgbClr val="00B050"/>
              </a:solidFill>
              <a:latin typeface="+mj-ea"/>
              <a:ea typeface="+mj-ea"/>
            </a:endParaRPr>
          </a:p>
          <a:p>
            <a:r>
              <a:rPr kumimoji="1" lang="en-US" altLang="ja-JP" dirty="0">
                <a:latin typeface="+mj-ea"/>
                <a:ea typeface="+mj-ea"/>
              </a:rPr>
              <a:t>Area1 x 0.5 + Area2 x </a:t>
            </a:r>
            <a:r>
              <a:rPr kumimoji="1" lang="en-US" altLang="ja-JP" dirty="0" smtClean="0">
                <a:latin typeface="+mj-ea"/>
                <a:ea typeface="+mj-ea"/>
              </a:rPr>
              <a:t>0.3 </a:t>
            </a:r>
            <a:r>
              <a:rPr kumimoji="1" lang="en-US" altLang="ja-JP" dirty="0">
                <a:latin typeface="+mj-ea"/>
                <a:ea typeface="+mj-ea"/>
              </a:rPr>
              <a:t>+ Area3 x 0.1 + ……= </a:t>
            </a:r>
            <a:r>
              <a:rPr kumimoji="1" lang="en-US" altLang="ja-JP" dirty="0">
                <a:solidFill>
                  <a:srgbClr val="00B050"/>
                </a:solidFill>
                <a:latin typeface="+mj-ea"/>
                <a:ea typeface="+mj-ea"/>
              </a:rPr>
              <a:t>Wild soy growing area</a:t>
            </a:r>
            <a:r>
              <a:rPr kumimoji="1" lang="ja-JP" altLang="en-US" dirty="0">
                <a:solidFill>
                  <a:srgbClr val="00B050"/>
                </a:solidFill>
                <a:latin typeface="+mj-ea"/>
                <a:ea typeface="+mj-ea"/>
              </a:rPr>
              <a:t>（</a:t>
            </a:r>
            <a:r>
              <a:rPr kumimoji="1" lang="en-US" altLang="ja-JP" dirty="0">
                <a:solidFill>
                  <a:srgbClr val="00B050"/>
                </a:solidFill>
                <a:latin typeface="+mj-ea"/>
                <a:ea typeface="+mj-ea"/>
              </a:rPr>
              <a:t>Y</a:t>
            </a:r>
            <a:r>
              <a:rPr kumimoji="1" lang="ja-JP" altLang="en-US" dirty="0" smtClean="0">
                <a:solidFill>
                  <a:srgbClr val="00B050"/>
                </a:solidFill>
                <a:latin typeface="+mj-ea"/>
                <a:ea typeface="+mj-ea"/>
              </a:rPr>
              <a:t>）</a:t>
            </a:r>
            <a:endParaRPr kumimoji="1" lang="ja-JP" altLang="en-US" dirty="0">
              <a:solidFill>
                <a:srgbClr val="00B050"/>
              </a:solidFill>
              <a:latin typeface="+mj-ea"/>
              <a:ea typeface="+mj-ea"/>
            </a:endParaRPr>
          </a:p>
          <a:p>
            <a:r>
              <a:rPr lang="en-US" altLang="ja-JP" kern="100" dirty="0" smtClean="0">
                <a:solidFill>
                  <a:srgbClr val="FF0000"/>
                </a:solidFill>
                <a:latin typeface="+mj-ea"/>
                <a:ea typeface="+mj-ea"/>
                <a:cs typeface="ＭＳ ゴシック"/>
              </a:rPr>
              <a:t>Probability </a:t>
            </a:r>
            <a:r>
              <a:rPr lang="en-US" altLang="ja-JP" kern="100" dirty="0">
                <a:solidFill>
                  <a:srgbClr val="FF0000"/>
                </a:solidFill>
                <a:latin typeface="+mj-ea"/>
                <a:ea typeface="+mj-ea"/>
                <a:cs typeface="ＭＳ ゴシック"/>
              </a:rPr>
              <a:t>that </a:t>
            </a:r>
            <a:r>
              <a:rPr lang="en-US" altLang="ja-JP" kern="100" dirty="0" err="1">
                <a:solidFill>
                  <a:srgbClr val="FF0000"/>
                </a:solidFill>
                <a:latin typeface="+mj-ea"/>
                <a:ea typeface="+mj-ea"/>
                <a:cs typeface="ＭＳ ゴシック"/>
              </a:rPr>
              <a:t>Bt</a:t>
            </a:r>
            <a:r>
              <a:rPr lang="en-US" altLang="ja-JP" kern="100" dirty="0">
                <a:solidFill>
                  <a:srgbClr val="FF0000"/>
                </a:solidFill>
                <a:latin typeface="+mj-ea"/>
                <a:ea typeface="+mj-ea"/>
                <a:cs typeface="ＭＳ ゴシック"/>
              </a:rPr>
              <a:t> soybean plants grown near wild </a:t>
            </a:r>
            <a:r>
              <a:rPr lang="en-US" altLang="ja-JP" kern="100" dirty="0" smtClean="0">
                <a:solidFill>
                  <a:srgbClr val="FF0000"/>
                </a:solidFill>
                <a:latin typeface="+mj-ea"/>
                <a:ea typeface="+mj-ea"/>
                <a:cs typeface="ＭＳ ゴシック"/>
              </a:rPr>
              <a:t>soy </a:t>
            </a:r>
            <a:r>
              <a:rPr lang="en-US" altLang="ja-JP" kern="100" dirty="0" smtClean="0">
                <a:latin typeface="+mj-ea"/>
                <a:ea typeface="+mj-ea"/>
                <a:cs typeface="ＭＳ ゴシック"/>
              </a:rPr>
              <a:t>= </a:t>
            </a:r>
            <a:r>
              <a:rPr kumimoji="1" lang="en-US" altLang="ja-JP" dirty="0">
                <a:solidFill>
                  <a:srgbClr val="00B050"/>
                </a:solidFill>
                <a:latin typeface="+mj-ea"/>
                <a:ea typeface="+mj-ea"/>
              </a:rPr>
              <a:t>Y/X</a:t>
            </a:r>
            <a:r>
              <a:rPr kumimoji="1" lang="en-US" altLang="ja-JP" dirty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kumimoji="1" lang="en-US" altLang="ja-JP" dirty="0" smtClean="0">
                <a:latin typeface="+mj-ea"/>
                <a:ea typeface="+mj-ea"/>
              </a:rPr>
              <a:t>(</a:t>
            </a:r>
            <a:r>
              <a:rPr kumimoji="1" lang="en-US" altLang="ja-JP" dirty="0" smtClean="0">
                <a:solidFill>
                  <a:srgbClr val="FF0000"/>
                </a:solidFill>
                <a:latin typeface="+mj-ea"/>
                <a:ea typeface="+mj-ea"/>
              </a:rPr>
              <a:t>0.241 </a:t>
            </a:r>
            <a:r>
              <a:rPr kumimoji="1" lang="en-US" altLang="ja-JP" dirty="0" smtClean="0">
                <a:latin typeface="+mj-ea"/>
                <a:ea typeface="+mj-ea"/>
              </a:rPr>
              <a:t>in 0-5 km)</a:t>
            </a:r>
            <a:endParaRPr kumimoji="1" lang="en-US" altLang="ja-JP" dirty="0">
              <a:latin typeface="+mj-ea"/>
              <a:ea typeface="+mj-ea"/>
            </a:endParaRPr>
          </a:p>
        </p:txBody>
      </p:sp>
      <p:pic>
        <p:nvPicPr>
          <p:cNvPr id="5" name="Picture 3" descr="TAG_3C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9427" y="83374"/>
            <a:ext cx="1547444" cy="60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605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96941044"/>
              </p:ext>
            </p:extLst>
          </p:nvPr>
        </p:nvGraphicFramePr>
        <p:xfrm>
          <a:off x="539552" y="801564"/>
          <a:ext cx="7920879" cy="4774440"/>
        </p:xfrm>
        <a:graphic>
          <a:graphicData uri="http://schemas.openxmlformats.org/drawingml/2006/table">
            <a:tbl>
              <a:tblPr/>
              <a:tblGrid>
                <a:gridCol w="1503422"/>
                <a:gridCol w="1520914"/>
                <a:gridCol w="1728192"/>
                <a:gridCol w="1562975"/>
                <a:gridCol w="1605376"/>
              </a:tblGrid>
              <a:tr h="22393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400" b="1" kern="100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Distance from the port</a:t>
                      </a:r>
                      <a:endParaRPr lang="en-US" sz="1400" b="1" kern="100" dirty="0">
                        <a:latin typeface="+mj-ea"/>
                        <a:ea typeface="+mj-ea"/>
                      </a:endParaRPr>
                    </a:p>
                  </a:txBody>
                  <a:tcPr marL="94996" marR="949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ＭＳ ゴシック"/>
                        </a:rPr>
                        <a:t>A</a:t>
                      </a:r>
                      <a:endParaRPr lang="en-US" sz="1700" kern="100" dirty="0">
                        <a:latin typeface="+mj-ea"/>
                        <a:ea typeface="+mj-ea"/>
                      </a:endParaRPr>
                    </a:p>
                  </a:txBody>
                  <a:tcPr marL="94996" marR="949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ＭＳ ゴシック"/>
                        </a:rPr>
                        <a:t>B</a:t>
                      </a:r>
                      <a:endParaRPr lang="en-US" sz="1700" kern="100" dirty="0">
                        <a:latin typeface="+mj-ea"/>
                        <a:ea typeface="+mj-ea"/>
                      </a:endParaRPr>
                    </a:p>
                  </a:txBody>
                  <a:tcPr marL="94996" marR="949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ＭＳ ゴシック"/>
                        </a:rPr>
                        <a:t>C (= A</a:t>
                      </a:r>
                      <a:r>
                        <a:rPr lang="en-US" altLang="ja-JP" sz="1700" kern="1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ＭＳ ゴシック"/>
                        </a:rPr>
                        <a:t>×</a:t>
                      </a:r>
                      <a:r>
                        <a:rPr lang="en-US" sz="1700" kern="1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ＭＳ ゴシック"/>
                        </a:rPr>
                        <a:t>B)</a:t>
                      </a:r>
                      <a:endParaRPr lang="en-US" sz="1700" kern="1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94996" marR="949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ＭＳ ゴシック"/>
                        </a:rPr>
                        <a:t>D (= C</a:t>
                      </a:r>
                      <a:r>
                        <a:rPr lang="en-US" altLang="ja-JP" sz="1700" kern="100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  <a:cs typeface="ＭＳ ゴシック"/>
                        </a:rPr>
                        <a:t>×0.06</a:t>
                      </a:r>
                      <a:r>
                        <a:rPr lang="en-US" altLang="ja-JP" sz="1700" kern="1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ＭＳ ゴシック"/>
                        </a:rPr>
                        <a:t>)</a:t>
                      </a:r>
                    </a:p>
                  </a:txBody>
                  <a:tcPr marL="94996" marR="949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35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400" b="1" kern="100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  <a:cs typeface="ＭＳ ゴシック"/>
                        </a:rPr>
                        <a:t>Number of  Bt soybean plants</a:t>
                      </a:r>
                      <a:r>
                        <a:rPr lang="en-US" altLang="ja-JP" sz="1400" b="1" kern="100" baseline="0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  <a:cs typeface="ＭＳ ゴシック"/>
                        </a:rPr>
                        <a:t> </a:t>
                      </a:r>
                      <a:r>
                        <a:rPr lang="en-US" altLang="ja-JP" sz="1400" b="1" kern="100" baseline="0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ＭＳ ゴシック"/>
                        </a:rPr>
                        <a:t>grown from spilled seeds</a:t>
                      </a:r>
                      <a:endParaRPr lang="en-US" sz="1400" b="1" kern="100" dirty="0">
                        <a:latin typeface="+mj-ea"/>
                        <a:ea typeface="+mj-ea"/>
                      </a:endParaRPr>
                    </a:p>
                  </a:txBody>
                  <a:tcPr marL="94996" marR="949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400" b="1" kern="100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  <a:cs typeface="ＭＳ ゴシック"/>
                        </a:rPr>
                        <a:t>Probability</a:t>
                      </a:r>
                      <a:r>
                        <a:rPr lang="en-US" altLang="ja-JP" sz="1400" b="1" kern="1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ＭＳ ゴシック"/>
                        </a:rPr>
                        <a:t> that Bt soybean plants grown </a:t>
                      </a:r>
                      <a:r>
                        <a:rPr lang="en-US" altLang="ja-JP" sz="1400" b="1" kern="100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  <a:cs typeface="ＭＳ ゴシック"/>
                        </a:rPr>
                        <a:t>near wild soy</a:t>
                      </a:r>
                    </a:p>
                  </a:txBody>
                  <a:tcPr marL="94996" marR="949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400" b="1" kern="100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  <a:cs typeface="ＭＳ ゴシック"/>
                        </a:rPr>
                        <a:t>Number of </a:t>
                      </a:r>
                      <a:r>
                        <a:rPr lang="en-US" altLang="ja-JP" sz="1400" b="1" kern="100" dirty="0" err="1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  <a:cs typeface="ＭＳ ゴシック"/>
                        </a:rPr>
                        <a:t>Bt</a:t>
                      </a:r>
                      <a:r>
                        <a:rPr lang="en-US" altLang="ja-JP" sz="1400" b="1" kern="100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  <a:cs typeface="ＭＳ ゴシック"/>
                        </a:rPr>
                        <a:t> soybean </a:t>
                      </a:r>
                      <a:r>
                        <a:rPr lang="en-US" altLang="ja-JP" sz="1400" b="1" kern="1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ＭＳ ゴシック"/>
                        </a:rPr>
                        <a:t>plants </a:t>
                      </a:r>
                      <a:r>
                        <a:rPr lang="en-US" altLang="ja-JP" sz="1400" b="1" kern="100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  <a:cs typeface="ＭＳ ゴシック"/>
                        </a:rPr>
                        <a:t>grown near wild soy</a:t>
                      </a:r>
                      <a:endParaRPr lang="en-US" sz="1400" b="1" kern="100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 marL="94996" marR="949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400" b="1" kern="100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  <a:cs typeface="ＭＳ ゴシック"/>
                        </a:rPr>
                        <a:t>Number of hybrid seeds</a:t>
                      </a:r>
                      <a:r>
                        <a:rPr lang="en-US" altLang="ja-JP" sz="1400" b="1" kern="100" baseline="0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  <a:cs typeface="ＭＳ ゴシック"/>
                        </a:rPr>
                        <a:t> </a:t>
                      </a:r>
                      <a:r>
                        <a:rPr lang="en-US" altLang="ja-JP" sz="1400" b="1" kern="10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ＭＳ ゴシック"/>
                        </a:rPr>
                        <a:t>produced </a:t>
                      </a:r>
                      <a:r>
                        <a:rPr lang="en-US" altLang="ja-JP" sz="1400" b="1" kern="100" baseline="0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  <a:cs typeface="ＭＳ ゴシック"/>
                        </a:rPr>
                        <a:t>in wild soy populations</a:t>
                      </a:r>
                      <a:endParaRPr lang="en-US" sz="1400" b="1" kern="100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 marL="94996" marR="949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9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0-5km</a:t>
                      </a:r>
                      <a:endParaRPr lang="en-US" sz="1400" b="1" kern="100" dirty="0">
                        <a:latin typeface="+mj-ea"/>
                        <a:ea typeface="+mj-ea"/>
                      </a:endParaRPr>
                    </a:p>
                  </a:txBody>
                  <a:tcPr marL="94996" marR="949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12.13*</a:t>
                      </a:r>
                      <a:endParaRPr lang="en-US" sz="1400" b="1" kern="100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 marL="94996" marR="949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0.241</a:t>
                      </a:r>
                    </a:p>
                  </a:txBody>
                  <a:tcPr marL="94996" marR="949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2.92</a:t>
                      </a:r>
                      <a:endParaRPr lang="en-US" sz="1400" b="1" kern="100">
                        <a:latin typeface="+mj-ea"/>
                        <a:ea typeface="+mj-ea"/>
                      </a:endParaRPr>
                    </a:p>
                  </a:txBody>
                  <a:tcPr marL="94996" marR="949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0.18</a:t>
                      </a:r>
                      <a:endParaRPr lang="en-US" sz="1400" b="1" kern="100">
                        <a:latin typeface="+mj-ea"/>
                        <a:ea typeface="+mj-ea"/>
                      </a:endParaRPr>
                    </a:p>
                  </a:txBody>
                  <a:tcPr marL="94996" marR="949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9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5-10km</a:t>
                      </a:r>
                      <a:endParaRPr lang="en-US" sz="1400" b="1" kern="100" dirty="0">
                        <a:latin typeface="+mj-ea"/>
                        <a:ea typeface="+mj-ea"/>
                      </a:endParaRPr>
                    </a:p>
                  </a:txBody>
                  <a:tcPr marL="94996" marR="949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6.07</a:t>
                      </a:r>
                      <a:endParaRPr lang="en-US" sz="1400" b="1" kern="100" dirty="0">
                        <a:latin typeface="+mj-ea"/>
                        <a:ea typeface="+mj-ea"/>
                      </a:endParaRPr>
                    </a:p>
                  </a:txBody>
                  <a:tcPr marL="94996" marR="949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0.295</a:t>
                      </a:r>
                    </a:p>
                  </a:txBody>
                  <a:tcPr marL="94996" marR="949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1.79</a:t>
                      </a:r>
                      <a:endParaRPr lang="en-US" sz="1400" b="1" kern="100">
                        <a:latin typeface="+mj-ea"/>
                        <a:ea typeface="+mj-ea"/>
                      </a:endParaRPr>
                    </a:p>
                  </a:txBody>
                  <a:tcPr marL="94996" marR="949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0.11</a:t>
                      </a:r>
                      <a:endParaRPr lang="en-US" sz="1400" b="1" kern="100">
                        <a:latin typeface="+mj-ea"/>
                        <a:ea typeface="+mj-ea"/>
                      </a:endParaRPr>
                    </a:p>
                  </a:txBody>
                  <a:tcPr marL="94996" marR="949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9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10-15km</a:t>
                      </a:r>
                      <a:endParaRPr lang="en-US" sz="1400" b="1" kern="100">
                        <a:latin typeface="+mj-ea"/>
                        <a:ea typeface="+mj-ea"/>
                      </a:endParaRPr>
                    </a:p>
                  </a:txBody>
                  <a:tcPr marL="94996" marR="949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3.03</a:t>
                      </a:r>
                      <a:endParaRPr lang="en-US" sz="1400" b="1" kern="100" dirty="0">
                        <a:latin typeface="+mj-ea"/>
                        <a:ea typeface="+mj-ea"/>
                      </a:endParaRPr>
                    </a:p>
                  </a:txBody>
                  <a:tcPr marL="94996" marR="949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0.5 (not</a:t>
                      </a:r>
                      <a:r>
                        <a:rPr lang="en-US" sz="1400" b="1" kern="10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examined)</a:t>
                      </a:r>
                      <a:endParaRPr lang="en-US" sz="1400" b="1" kern="1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94996" marR="949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1.52</a:t>
                      </a:r>
                      <a:endParaRPr lang="en-US" sz="1400" b="1" kern="100">
                        <a:latin typeface="+mj-ea"/>
                        <a:ea typeface="+mj-ea"/>
                      </a:endParaRPr>
                    </a:p>
                  </a:txBody>
                  <a:tcPr marL="94996" marR="949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0.09</a:t>
                      </a:r>
                      <a:endParaRPr lang="en-US" sz="1400" b="1" kern="100">
                        <a:latin typeface="+mj-ea"/>
                        <a:ea typeface="+mj-ea"/>
                      </a:endParaRPr>
                    </a:p>
                  </a:txBody>
                  <a:tcPr marL="94996" marR="949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9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15-20km</a:t>
                      </a:r>
                      <a:endParaRPr lang="en-US" sz="1400" b="1" kern="100">
                        <a:latin typeface="+mj-ea"/>
                        <a:ea typeface="+mj-ea"/>
                      </a:endParaRPr>
                    </a:p>
                  </a:txBody>
                  <a:tcPr marL="94996" marR="949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1.52</a:t>
                      </a:r>
                      <a:endParaRPr lang="en-US" sz="1400" b="1" kern="100" dirty="0">
                        <a:latin typeface="+mj-ea"/>
                        <a:ea typeface="+mj-ea"/>
                      </a:endParaRPr>
                    </a:p>
                  </a:txBody>
                  <a:tcPr marL="94996" marR="949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0.5</a:t>
                      </a:r>
                      <a:endParaRPr lang="en-US" altLang="ja-JP" sz="1400" b="1" kern="100" dirty="0" smtClean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94996" marR="949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0.76</a:t>
                      </a:r>
                      <a:endParaRPr lang="en-US" sz="1400" b="1" kern="100">
                        <a:latin typeface="+mj-ea"/>
                        <a:ea typeface="+mj-ea"/>
                      </a:endParaRPr>
                    </a:p>
                  </a:txBody>
                  <a:tcPr marL="94996" marR="949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0.05</a:t>
                      </a:r>
                      <a:endParaRPr lang="en-US" sz="1400" b="1" kern="100">
                        <a:latin typeface="+mj-ea"/>
                        <a:ea typeface="+mj-ea"/>
                      </a:endParaRPr>
                    </a:p>
                  </a:txBody>
                  <a:tcPr marL="94996" marR="949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9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20-25km</a:t>
                      </a:r>
                      <a:endParaRPr lang="en-US" sz="1400" b="1" kern="100">
                        <a:latin typeface="+mj-ea"/>
                        <a:ea typeface="+mj-ea"/>
                      </a:endParaRPr>
                    </a:p>
                  </a:txBody>
                  <a:tcPr marL="94996" marR="949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1.00 (minimum)</a:t>
                      </a:r>
                      <a:endParaRPr lang="en-US" sz="1400" b="1" kern="100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 marL="94996" marR="949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0.5</a:t>
                      </a:r>
                      <a:endParaRPr lang="en-US" sz="1400" b="1" kern="1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94996" marR="949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0.50</a:t>
                      </a:r>
                      <a:endParaRPr lang="en-US" sz="1400" b="1" kern="100">
                        <a:latin typeface="+mj-ea"/>
                        <a:ea typeface="+mj-ea"/>
                      </a:endParaRPr>
                    </a:p>
                  </a:txBody>
                  <a:tcPr marL="94996" marR="949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0.03</a:t>
                      </a:r>
                      <a:endParaRPr lang="en-US" sz="1400" b="1" kern="100">
                        <a:latin typeface="+mj-ea"/>
                        <a:ea typeface="+mj-ea"/>
                      </a:endParaRPr>
                    </a:p>
                  </a:txBody>
                  <a:tcPr marL="94996" marR="949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9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25-30km</a:t>
                      </a:r>
                      <a:endParaRPr lang="en-US" sz="1400" b="1" kern="100">
                        <a:latin typeface="+mj-ea"/>
                        <a:ea typeface="+mj-ea"/>
                      </a:endParaRPr>
                    </a:p>
                  </a:txBody>
                  <a:tcPr marL="94996" marR="949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1.00</a:t>
                      </a:r>
                      <a:endParaRPr lang="en-US" sz="1400" b="1" kern="100" dirty="0">
                        <a:latin typeface="+mj-ea"/>
                        <a:ea typeface="+mj-ea"/>
                      </a:endParaRPr>
                    </a:p>
                  </a:txBody>
                  <a:tcPr marL="94996" marR="949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0.5</a:t>
                      </a:r>
                    </a:p>
                  </a:txBody>
                  <a:tcPr marL="94996" marR="949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0.50</a:t>
                      </a:r>
                      <a:endParaRPr lang="en-US" sz="1400" b="1" kern="100" dirty="0">
                        <a:latin typeface="+mj-ea"/>
                        <a:ea typeface="+mj-ea"/>
                      </a:endParaRPr>
                    </a:p>
                  </a:txBody>
                  <a:tcPr marL="94996" marR="949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0.03</a:t>
                      </a:r>
                      <a:endParaRPr lang="en-US" sz="1400" b="1" kern="100">
                        <a:latin typeface="+mj-ea"/>
                        <a:ea typeface="+mj-ea"/>
                      </a:endParaRPr>
                    </a:p>
                  </a:txBody>
                  <a:tcPr marL="94996" marR="949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9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30-35km</a:t>
                      </a:r>
                      <a:endParaRPr lang="en-US" sz="1400" b="1" kern="100">
                        <a:latin typeface="+mj-ea"/>
                        <a:ea typeface="+mj-ea"/>
                      </a:endParaRPr>
                    </a:p>
                  </a:txBody>
                  <a:tcPr marL="94996" marR="949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1.00</a:t>
                      </a:r>
                      <a:endParaRPr lang="en-US" sz="1400" b="1" kern="100">
                        <a:latin typeface="+mj-ea"/>
                        <a:ea typeface="+mj-ea"/>
                      </a:endParaRPr>
                    </a:p>
                  </a:txBody>
                  <a:tcPr marL="94996" marR="949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0.5</a:t>
                      </a:r>
                    </a:p>
                  </a:txBody>
                  <a:tcPr marL="94996" marR="949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0.50</a:t>
                      </a:r>
                      <a:endParaRPr lang="en-US" sz="1400" b="1" kern="100" dirty="0">
                        <a:latin typeface="+mj-ea"/>
                        <a:ea typeface="+mj-ea"/>
                      </a:endParaRPr>
                    </a:p>
                  </a:txBody>
                  <a:tcPr marL="94996" marR="949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0.03</a:t>
                      </a:r>
                      <a:endParaRPr lang="en-US" sz="1400" b="1" kern="100">
                        <a:latin typeface="+mj-ea"/>
                        <a:ea typeface="+mj-ea"/>
                      </a:endParaRPr>
                    </a:p>
                  </a:txBody>
                  <a:tcPr marL="94996" marR="949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9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35-40km</a:t>
                      </a:r>
                      <a:endParaRPr lang="en-US" sz="1400" b="1" kern="100">
                        <a:latin typeface="+mj-ea"/>
                        <a:ea typeface="+mj-ea"/>
                      </a:endParaRPr>
                    </a:p>
                  </a:txBody>
                  <a:tcPr marL="94996" marR="949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1.00</a:t>
                      </a:r>
                      <a:endParaRPr lang="en-US" sz="1400" b="1" kern="100">
                        <a:latin typeface="+mj-ea"/>
                        <a:ea typeface="+mj-ea"/>
                      </a:endParaRPr>
                    </a:p>
                  </a:txBody>
                  <a:tcPr marL="94996" marR="949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0.5</a:t>
                      </a:r>
                    </a:p>
                  </a:txBody>
                  <a:tcPr marL="94996" marR="949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0.50</a:t>
                      </a:r>
                      <a:endParaRPr lang="en-US" sz="1400" b="1" kern="100" dirty="0">
                        <a:latin typeface="+mj-ea"/>
                        <a:ea typeface="+mj-ea"/>
                      </a:endParaRPr>
                    </a:p>
                  </a:txBody>
                  <a:tcPr marL="94996" marR="949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0.03</a:t>
                      </a:r>
                      <a:endParaRPr lang="en-US" sz="1400" b="1" kern="100">
                        <a:latin typeface="+mj-ea"/>
                        <a:ea typeface="+mj-ea"/>
                      </a:endParaRPr>
                    </a:p>
                  </a:txBody>
                  <a:tcPr marL="94996" marR="949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9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40-45km</a:t>
                      </a:r>
                      <a:endParaRPr lang="en-US" sz="1400" b="1" kern="100">
                        <a:latin typeface="+mj-ea"/>
                        <a:ea typeface="+mj-ea"/>
                      </a:endParaRPr>
                    </a:p>
                  </a:txBody>
                  <a:tcPr marL="94996" marR="949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1.00</a:t>
                      </a:r>
                      <a:endParaRPr lang="en-US" sz="1400" b="1" kern="100">
                        <a:latin typeface="+mj-ea"/>
                        <a:ea typeface="+mj-ea"/>
                      </a:endParaRPr>
                    </a:p>
                  </a:txBody>
                  <a:tcPr marL="94996" marR="949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0.5</a:t>
                      </a:r>
                    </a:p>
                  </a:txBody>
                  <a:tcPr marL="94996" marR="949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0.50</a:t>
                      </a:r>
                      <a:endParaRPr lang="en-US" sz="1400" b="1" kern="100" dirty="0">
                        <a:latin typeface="+mj-ea"/>
                        <a:ea typeface="+mj-ea"/>
                      </a:endParaRPr>
                    </a:p>
                  </a:txBody>
                  <a:tcPr marL="94996" marR="949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0.03</a:t>
                      </a:r>
                      <a:endParaRPr lang="en-US" sz="1400" b="1" kern="100">
                        <a:latin typeface="+mj-ea"/>
                        <a:ea typeface="+mj-ea"/>
                      </a:endParaRPr>
                    </a:p>
                  </a:txBody>
                  <a:tcPr marL="94996" marR="949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9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45-50km</a:t>
                      </a:r>
                      <a:endParaRPr lang="en-US" sz="1400" b="1" kern="100">
                        <a:latin typeface="+mj-ea"/>
                        <a:ea typeface="+mj-ea"/>
                      </a:endParaRPr>
                    </a:p>
                  </a:txBody>
                  <a:tcPr marL="94996" marR="949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1.00</a:t>
                      </a:r>
                      <a:endParaRPr lang="en-US" sz="1400" b="1" kern="100">
                        <a:latin typeface="+mj-ea"/>
                        <a:ea typeface="+mj-ea"/>
                      </a:endParaRPr>
                    </a:p>
                  </a:txBody>
                  <a:tcPr marL="94996" marR="949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0.5</a:t>
                      </a:r>
                    </a:p>
                  </a:txBody>
                  <a:tcPr marL="94996" marR="949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0.50</a:t>
                      </a:r>
                      <a:endParaRPr lang="en-US" sz="1400" b="1" kern="100" dirty="0">
                        <a:latin typeface="+mj-ea"/>
                        <a:ea typeface="+mj-ea"/>
                      </a:endParaRPr>
                    </a:p>
                  </a:txBody>
                  <a:tcPr marL="94996" marR="949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0.03</a:t>
                      </a:r>
                      <a:endParaRPr lang="en-US" sz="1400" b="1" kern="100" dirty="0">
                        <a:latin typeface="+mj-ea"/>
                        <a:ea typeface="+mj-ea"/>
                      </a:endParaRPr>
                    </a:p>
                  </a:txBody>
                  <a:tcPr marL="94996" marR="949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9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50-55km</a:t>
                      </a:r>
                      <a:endParaRPr lang="en-US" sz="1400" b="1" kern="100">
                        <a:latin typeface="+mj-ea"/>
                        <a:ea typeface="+mj-ea"/>
                      </a:endParaRPr>
                    </a:p>
                  </a:txBody>
                  <a:tcPr marL="94996" marR="949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1.00</a:t>
                      </a:r>
                      <a:endParaRPr lang="en-US" sz="1400" b="1" kern="100">
                        <a:latin typeface="+mj-ea"/>
                        <a:ea typeface="+mj-ea"/>
                      </a:endParaRPr>
                    </a:p>
                  </a:txBody>
                  <a:tcPr marL="94996" marR="949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0.5</a:t>
                      </a:r>
                    </a:p>
                  </a:txBody>
                  <a:tcPr marL="94996" marR="949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0.50</a:t>
                      </a:r>
                      <a:endParaRPr lang="en-US" sz="1400" b="1" kern="100" dirty="0">
                        <a:latin typeface="+mj-ea"/>
                        <a:ea typeface="+mj-ea"/>
                      </a:endParaRPr>
                    </a:p>
                  </a:txBody>
                  <a:tcPr marL="94996" marR="949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0.03</a:t>
                      </a:r>
                      <a:endParaRPr lang="en-US" sz="1400" b="1" kern="100">
                        <a:latin typeface="+mj-ea"/>
                        <a:ea typeface="+mj-ea"/>
                      </a:endParaRPr>
                    </a:p>
                  </a:txBody>
                  <a:tcPr marL="94996" marR="949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9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55-60km</a:t>
                      </a:r>
                      <a:endParaRPr lang="en-US" sz="1400" b="1" kern="100">
                        <a:latin typeface="+mj-ea"/>
                        <a:ea typeface="+mj-ea"/>
                      </a:endParaRPr>
                    </a:p>
                  </a:txBody>
                  <a:tcPr marL="94996" marR="949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1.00</a:t>
                      </a:r>
                      <a:endParaRPr lang="en-US" sz="1400" b="1" kern="100">
                        <a:latin typeface="+mj-ea"/>
                        <a:ea typeface="+mj-ea"/>
                      </a:endParaRPr>
                    </a:p>
                  </a:txBody>
                  <a:tcPr marL="94996" marR="949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0.5</a:t>
                      </a:r>
                    </a:p>
                  </a:txBody>
                  <a:tcPr marL="94996" marR="949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0.50</a:t>
                      </a:r>
                      <a:endParaRPr lang="en-US" sz="1400" b="1" kern="100" dirty="0">
                        <a:latin typeface="+mj-ea"/>
                        <a:ea typeface="+mj-ea"/>
                      </a:endParaRPr>
                    </a:p>
                  </a:txBody>
                  <a:tcPr marL="94996" marR="949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0.03</a:t>
                      </a:r>
                      <a:endParaRPr lang="en-US" sz="1400" b="1" kern="100">
                        <a:latin typeface="+mj-ea"/>
                        <a:ea typeface="+mj-ea"/>
                      </a:endParaRPr>
                    </a:p>
                  </a:txBody>
                  <a:tcPr marL="94996" marR="949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9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60-65km</a:t>
                      </a:r>
                      <a:endParaRPr lang="en-US" sz="1400" b="1" kern="100">
                        <a:latin typeface="+mj-ea"/>
                        <a:ea typeface="+mj-ea"/>
                      </a:endParaRPr>
                    </a:p>
                  </a:txBody>
                  <a:tcPr marL="94996" marR="949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1.00</a:t>
                      </a:r>
                      <a:endParaRPr lang="en-US" sz="1400" b="1" kern="100">
                        <a:latin typeface="+mj-ea"/>
                        <a:ea typeface="+mj-ea"/>
                      </a:endParaRPr>
                    </a:p>
                  </a:txBody>
                  <a:tcPr marL="94996" marR="949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0.5</a:t>
                      </a:r>
                    </a:p>
                  </a:txBody>
                  <a:tcPr marL="94996" marR="949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0.50</a:t>
                      </a:r>
                      <a:endParaRPr lang="en-US" sz="1400" b="1" kern="100" dirty="0">
                        <a:latin typeface="+mj-ea"/>
                        <a:ea typeface="+mj-ea"/>
                      </a:endParaRPr>
                    </a:p>
                  </a:txBody>
                  <a:tcPr marL="94996" marR="949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0.03</a:t>
                      </a:r>
                      <a:endParaRPr lang="en-US" sz="1400" b="1" kern="100" dirty="0">
                        <a:latin typeface="+mj-ea"/>
                        <a:ea typeface="+mj-ea"/>
                      </a:endParaRPr>
                    </a:p>
                  </a:txBody>
                  <a:tcPr marL="94996" marR="949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9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65-66km</a:t>
                      </a:r>
                      <a:endParaRPr lang="en-US" sz="1400" b="1" kern="100">
                        <a:latin typeface="+mj-ea"/>
                        <a:ea typeface="+mj-ea"/>
                      </a:endParaRPr>
                    </a:p>
                  </a:txBody>
                  <a:tcPr marL="94996" marR="949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1.00</a:t>
                      </a:r>
                      <a:endParaRPr lang="en-US" sz="1400" b="1" kern="100">
                        <a:latin typeface="+mj-ea"/>
                        <a:ea typeface="+mj-ea"/>
                      </a:endParaRPr>
                    </a:p>
                  </a:txBody>
                  <a:tcPr marL="94996" marR="949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0.5</a:t>
                      </a:r>
                    </a:p>
                  </a:txBody>
                  <a:tcPr marL="94996" marR="949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0.50</a:t>
                      </a:r>
                      <a:endParaRPr lang="en-US" sz="1400" b="1" kern="100">
                        <a:latin typeface="+mj-ea"/>
                        <a:ea typeface="+mj-ea"/>
                      </a:endParaRPr>
                    </a:p>
                  </a:txBody>
                  <a:tcPr marL="94996" marR="949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0.03</a:t>
                      </a:r>
                      <a:endParaRPr lang="en-US" sz="1400" b="1" kern="100" dirty="0">
                        <a:latin typeface="+mj-ea"/>
                        <a:ea typeface="+mj-ea"/>
                      </a:endParaRPr>
                    </a:p>
                  </a:txBody>
                  <a:tcPr marL="94996" marR="949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932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Total</a:t>
                      </a:r>
                      <a:endParaRPr lang="en-US" sz="1400" b="1" kern="100" dirty="0">
                        <a:latin typeface="+mj-ea"/>
                        <a:ea typeface="+mj-ea"/>
                      </a:endParaRPr>
                    </a:p>
                  </a:txBody>
                  <a:tcPr marL="94996" marR="949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11.99</a:t>
                      </a:r>
                      <a:endParaRPr lang="en-US" sz="1400" b="1" kern="100">
                        <a:latin typeface="+mj-ea"/>
                        <a:ea typeface="+mj-ea"/>
                      </a:endParaRPr>
                    </a:p>
                  </a:txBody>
                  <a:tcPr marL="94996" marR="949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0.75</a:t>
                      </a:r>
                    </a:p>
                  </a:txBody>
                  <a:tcPr marL="94996" marR="949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-36512" y="-45387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+mj-ea"/>
                <a:ea typeface="+mj-ea"/>
              </a:rPr>
              <a:t>Number of Hybrid Seeds Produced Along Roadside Between an Unloaded Port and a Feed Factory</a:t>
            </a:r>
            <a:endParaRPr lang="en-US" sz="2400" b="1" dirty="0">
              <a:solidFill>
                <a:srgbClr val="0000FF"/>
              </a:solidFill>
              <a:latin typeface="+mj-ea"/>
              <a:ea typeface="+mj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72007" y="6021288"/>
            <a:ext cx="9252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j-ea"/>
                <a:ea typeface="+mj-ea"/>
              </a:rPr>
              <a:t>*The number of soybean plants grown from spillage during transportation relates to amount of soybean grains transported to each feed factory</a:t>
            </a:r>
            <a:r>
              <a:rPr lang="en-US" sz="1200" dirty="0" smtClean="0">
                <a:solidFill>
                  <a:srgbClr val="FF0000"/>
                </a:solidFill>
                <a:latin typeface="+mj-ea"/>
                <a:ea typeface="+mj-ea"/>
              </a:rPr>
              <a:t>.  Two feed factories use Hakata port </a:t>
            </a:r>
            <a:r>
              <a:rPr lang="en-US" sz="1200" dirty="0" smtClean="0">
                <a:latin typeface="+mj-ea"/>
                <a:ea typeface="+mj-ea"/>
              </a:rPr>
              <a:t>and the amount of soybean transported to the factories is 500 ton and 150 ton. Therefore, the number of soybean plants grown from spillage  for larger  transportation is calculated as </a:t>
            </a:r>
            <a:r>
              <a:rPr lang="en-US" sz="1200" u="sng" dirty="0" smtClean="0">
                <a:latin typeface="+mj-ea"/>
                <a:ea typeface="+mj-ea"/>
              </a:rPr>
              <a:t>15.76 x 500/650 </a:t>
            </a:r>
            <a:r>
              <a:rPr lang="en-US" sz="1200" u="sng" dirty="0" smtClean="0">
                <a:solidFill>
                  <a:srgbClr val="FF0000"/>
                </a:solidFill>
                <a:latin typeface="+mj-ea"/>
                <a:ea typeface="+mj-ea"/>
              </a:rPr>
              <a:t>= 12.13</a:t>
            </a:r>
            <a:r>
              <a:rPr lang="en-US" sz="1200" dirty="0" smtClean="0">
                <a:solidFill>
                  <a:srgbClr val="FF0000"/>
                </a:solidFill>
                <a:latin typeface="+mj-ea"/>
                <a:ea typeface="+mj-ea"/>
              </a:rPr>
              <a:t>.</a:t>
            </a:r>
            <a:r>
              <a:rPr lang="ja-JP" altLang="en-US" sz="1200" dirty="0" smtClean="0">
                <a:solidFill>
                  <a:srgbClr val="FF0000"/>
                </a:solidFill>
                <a:latin typeface="+mj-ea"/>
                <a:ea typeface="+mj-ea"/>
              </a:rPr>
              <a:t>（</a:t>
            </a:r>
            <a:r>
              <a:rPr lang="en-US" altLang="ja-JP" sz="1200" dirty="0" smtClean="0">
                <a:solidFill>
                  <a:srgbClr val="FF0000"/>
                </a:solidFill>
                <a:latin typeface="+mj-ea"/>
                <a:ea typeface="+mj-ea"/>
              </a:rPr>
              <a:t>per a factory)</a:t>
            </a:r>
            <a:endParaRPr lang="en-US" sz="12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7" name="Picture 3" descr="TAG_3C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8234" y="44624"/>
            <a:ext cx="1547444" cy="609599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6231937" y="5651956"/>
            <a:ext cx="2228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B050"/>
                </a:solidFill>
                <a:latin typeface="+mj-ea"/>
                <a:ea typeface="+mj-ea"/>
              </a:rPr>
              <a:t>Case of Hakata Port </a:t>
            </a:r>
            <a:endParaRPr kumimoji="1" lang="ja-JP" altLang="en-US" dirty="0">
              <a:solidFill>
                <a:srgbClr val="00B05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800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07504" y="1701383"/>
            <a:ext cx="9098966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latin typeface="+mj-ea"/>
              </a:rPr>
              <a:t>1, </a:t>
            </a:r>
            <a:r>
              <a:rPr lang="en-US" altLang="ja-JP" sz="3200" dirty="0">
                <a:latin typeface="+mj-ea"/>
              </a:rPr>
              <a:t>The estimated maximum number of </a:t>
            </a:r>
            <a:r>
              <a:rPr lang="en-US" altLang="ja-JP" sz="3200" dirty="0">
                <a:solidFill>
                  <a:srgbClr val="00B050"/>
                </a:solidFill>
                <a:latin typeface="+mj-ea"/>
              </a:rPr>
              <a:t>hybrid</a:t>
            </a:r>
            <a:r>
              <a:rPr lang="en-US" altLang="ja-JP" sz="3200" dirty="0">
                <a:solidFill>
                  <a:srgbClr val="FF0000"/>
                </a:solidFill>
                <a:latin typeface="+mj-ea"/>
              </a:rPr>
              <a:t> </a:t>
            </a:r>
            <a:r>
              <a:rPr lang="en-US" altLang="ja-JP" sz="3200" dirty="0">
                <a:solidFill>
                  <a:srgbClr val="00B050"/>
                </a:solidFill>
                <a:latin typeface="+mj-ea"/>
              </a:rPr>
              <a:t>seeds</a:t>
            </a:r>
            <a:r>
              <a:rPr lang="en-US" altLang="ja-JP" sz="3200" dirty="0">
                <a:solidFill>
                  <a:srgbClr val="FF0000"/>
                </a:solidFill>
                <a:latin typeface="+mj-ea"/>
              </a:rPr>
              <a:t> </a:t>
            </a:r>
          </a:p>
          <a:p>
            <a:r>
              <a:rPr lang="en-US" altLang="ja-JP" sz="3200" dirty="0">
                <a:solidFill>
                  <a:srgbClr val="FF0000"/>
                </a:solidFill>
                <a:latin typeface="+mj-ea"/>
              </a:rPr>
              <a:t>    </a:t>
            </a:r>
            <a:r>
              <a:rPr lang="en-US" altLang="ja-JP" sz="3200" dirty="0">
                <a:latin typeface="+mj-ea"/>
              </a:rPr>
              <a:t>was</a:t>
            </a:r>
            <a:r>
              <a:rPr lang="en-US" altLang="ja-JP" sz="3200" dirty="0">
                <a:solidFill>
                  <a:srgbClr val="FF0000"/>
                </a:solidFill>
                <a:latin typeface="+mj-ea"/>
              </a:rPr>
              <a:t> </a:t>
            </a:r>
            <a:r>
              <a:rPr lang="en-US" altLang="ja-JP" sz="3200" dirty="0" smtClean="0">
                <a:solidFill>
                  <a:srgbClr val="00B050"/>
                </a:solidFill>
                <a:latin typeface="+mj-ea"/>
              </a:rPr>
              <a:t>0.75</a:t>
            </a:r>
            <a:r>
              <a:rPr lang="en-US" altLang="ja-JP" sz="3200" dirty="0" smtClean="0">
                <a:latin typeface="+mj-ea"/>
              </a:rPr>
              <a:t>. </a:t>
            </a:r>
          </a:p>
          <a:p>
            <a:r>
              <a:rPr lang="en-US" altLang="ja-JP" sz="3200" dirty="0" smtClean="0">
                <a:latin typeface="+mj-ea"/>
              </a:rPr>
              <a:t>2, </a:t>
            </a:r>
            <a:r>
              <a:rPr lang="en-US" altLang="ja-JP" sz="3200" dirty="0">
                <a:latin typeface="+mj-ea"/>
              </a:rPr>
              <a:t>Maximum </a:t>
            </a:r>
            <a:r>
              <a:rPr lang="en-US" altLang="ja-JP" sz="3200" dirty="0">
                <a:solidFill>
                  <a:srgbClr val="FF0000"/>
                </a:solidFill>
                <a:latin typeface="+mj-ea"/>
              </a:rPr>
              <a:t>probability of hybrid seeds to produce </a:t>
            </a:r>
          </a:p>
          <a:p>
            <a:r>
              <a:rPr lang="en-US" altLang="ja-JP" sz="3200" dirty="0">
                <a:solidFill>
                  <a:srgbClr val="FF0000"/>
                </a:solidFill>
                <a:latin typeface="+mj-ea"/>
              </a:rPr>
              <a:t>    </a:t>
            </a:r>
            <a:r>
              <a:rPr lang="en-US" altLang="ja-JP" sz="3200" dirty="0" smtClean="0">
                <a:solidFill>
                  <a:srgbClr val="FF0000"/>
                </a:solidFill>
                <a:latin typeface="+mj-ea"/>
              </a:rPr>
              <a:t>next </a:t>
            </a:r>
            <a:r>
              <a:rPr lang="en-US" altLang="ja-JP" sz="3200" dirty="0">
                <a:solidFill>
                  <a:srgbClr val="FF0000"/>
                </a:solidFill>
                <a:latin typeface="+mj-ea"/>
              </a:rPr>
              <a:t>generation’s seeds </a:t>
            </a:r>
            <a:r>
              <a:rPr lang="en-US" altLang="ja-JP" sz="3200" dirty="0" smtClean="0">
                <a:latin typeface="+mj-ea"/>
              </a:rPr>
              <a:t>was </a:t>
            </a:r>
            <a:r>
              <a:rPr lang="en-US" altLang="ja-JP" sz="3200" dirty="0" smtClean="0">
                <a:solidFill>
                  <a:srgbClr val="FF0000"/>
                </a:solidFill>
                <a:latin typeface="+mj-ea"/>
              </a:rPr>
              <a:t>0.20 </a:t>
            </a:r>
            <a:r>
              <a:rPr lang="en-US" altLang="ja-JP" sz="3200" dirty="0">
                <a:solidFill>
                  <a:srgbClr val="FF0000"/>
                </a:solidFill>
                <a:latin typeface="+mj-ea"/>
              </a:rPr>
              <a:t>%</a:t>
            </a:r>
            <a:r>
              <a:rPr lang="en-US" altLang="ja-JP" sz="3200" dirty="0">
                <a:latin typeface="+mj-ea"/>
              </a:rPr>
              <a:t> (1 plant was </a:t>
            </a:r>
          </a:p>
          <a:p>
            <a:r>
              <a:rPr lang="en-US" altLang="ja-JP" sz="3200" dirty="0">
                <a:latin typeface="+mj-ea"/>
              </a:rPr>
              <a:t>         produced from 488 hybrid seeds</a:t>
            </a:r>
            <a:r>
              <a:rPr lang="en-US" altLang="ja-JP" sz="3200" baseline="30000" dirty="0" smtClean="0">
                <a:latin typeface="+mj-ea"/>
              </a:rPr>
              <a:t>**</a:t>
            </a:r>
            <a:r>
              <a:rPr lang="en-US" altLang="ja-JP" sz="3200" dirty="0" smtClean="0">
                <a:latin typeface="+mj-ea"/>
              </a:rPr>
              <a:t>).</a:t>
            </a:r>
          </a:p>
          <a:p>
            <a:endParaRPr lang="en-US" altLang="ja-JP" sz="3200" dirty="0" smtClean="0">
              <a:latin typeface="+mj-ea"/>
            </a:endParaRPr>
          </a:p>
          <a:p>
            <a:endParaRPr lang="en-US" altLang="ja-JP" sz="3200" dirty="0">
              <a:latin typeface="+mj-ea"/>
            </a:endParaRPr>
          </a:p>
          <a:p>
            <a:r>
              <a:rPr lang="en-US" altLang="ja-JP" sz="3200" dirty="0" smtClean="0">
                <a:latin typeface="+mj-ea"/>
              </a:rPr>
              <a:t>3, Maximum </a:t>
            </a:r>
            <a:r>
              <a:rPr lang="en-US" altLang="ja-JP" sz="3200" dirty="0">
                <a:latin typeface="+mj-ea"/>
              </a:rPr>
              <a:t>number of </a:t>
            </a:r>
            <a:r>
              <a:rPr lang="en-US" altLang="ja-JP" sz="3200" dirty="0">
                <a:solidFill>
                  <a:srgbClr val="FF0000"/>
                </a:solidFill>
                <a:latin typeface="+mj-ea"/>
              </a:rPr>
              <a:t>hybrid seeds </a:t>
            </a:r>
            <a:endParaRPr lang="en-US" altLang="ja-JP" sz="3200" dirty="0" smtClean="0">
              <a:solidFill>
                <a:srgbClr val="FF0000"/>
              </a:solidFill>
              <a:latin typeface="+mj-ea"/>
            </a:endParaRPr>
          </a:p>
          <a:p>
            <a:r>
              <a:rPr lang="en-US" altLang="ja-JP" sz="3200" dirty="0">
                <a:solidFill>
                  <a:srgbClr val="FF0000"/>
                </a:solidFill>
                <a:latin typeface="+mj-ea"/>
              </a:rPr>
              <a:t> </a:t>
            </a:r>
            <a:r>
              <a:rPr lang="en-US" altLang="ja-JP" sz="3200" dirty="0" smtClean="0">
                <a:solidFill>
                  <a:srgbClr val="FF0000"/>
                </a:solidFill>
                <a:latin typeface="+mj-ea"/>
              </a:rPr>
              <a:t>     which </a:t>
            </a:r>
            <a:r>
              <a:rPr lang="en-US" altLang="ja-JP" sz="3200" dirty="0">
                <a:solidFill>
                  <a:srgbClr val="FF0000"/>
                </a:solidFill>
                <a:latin typeface="+mj-ea"/>
              </a:rPr>
              <a:t>can produce next generation seeds </a:t>
            </a:r>
            <a:endParaRPr lang="en-US" altLang="ja-JP" sz="3200" dirty="0" smtClean="0">
              <a:solidFill>
                <a:srgbClr val="FF0000"/>
              </a:solidFill>
              <a:latin typeface="+mj-ea"/>
            </a:endParaRPr>
          </a:p>
          <a:p>
            <a:r>
              <a:rPr lang="en-US" altLang="ja-JP" sz="3200" dirty="0">
                <a:solidFill>
                  <a:srgbClr val="FF0000"/>
                </a:solidFill>
                <a:latin typeface="+mj-ea"/>
              </a:rPr>
              <a:t> </a:t>
            </a:r>
            <a:r>
              <a:rPr lang="en-US" altLang="ja-JP" sz="3200" dirty="0" smtClean="0">
                <a:solidFill>
                  <a:srgbClr val="FF0000"/>
                </a:solidFill>
                <a:latin typeface="+mj-ea"/>
              </a:rPr>
              <a:t>        </a:t>
            </a:r>
            <a:r>
              <a:rPr lang="en-US" altLang="ja-JP" sz="3200" dirty="0" smtClean="0">
                <a:latin typeface="+mj-ea"/>
              </a:rPr>
              <a:t>was</a:t>
            </a:r>
            <a:r>
              <a:rPr lang="en-US" altLang="ja-JP" sz="3200" dirty="0" smtClean="0">
                <a:solidFill>
                  <a:srgbClr val="FF0000"/>
                </a:solidFill>
                <a:latin typeface="+mj-ea"/>
              </a:rPr>
              <a:t> 0.0015 </a:t>
            </a:r>
            <a:r>
              <a:rPr lang="en-US" altLang="ja-JP" sz="3200" dirty="0" smtClean="0">
                <a:latin typeface="+mj-ea"/>
              </a:rPr>
              <a:t>(= </a:t>
            </a:r>
            <a:r>
              <a:rPr lang="en-US" altLang="ja-JP" sz="3200" dirty="0">
                <a:latin typeface="+mj-ea"/>
              </a:rPr>
              <a:t>0.75 x </a:t>
            </a:r>
            <a:r>
              <a:rPr lang="en-US" altLang="ja-JP" sz="3200" dirty="0">
                <a:solidFill>
                  <a:srgbClr val="FF0000"/>
                </a:solidFill>
                <a:latin typeface="+mj-ea"/>
              </a:rPr>
              <a:t>0.002</a:t>
            </a:r>
            <a:r>
              <a:rPr lang="en-US" altLang="ja-JP" sz="3200" dirty="0" smtClean="0">
                <a:latin typeface="+mj-ea"/>
              </a:rPr>
              <a:t>).</a:t>
            </a:r>
            <a:endParaRPr lang="en-US" altLang="ja-JP" sz="3200" dirty="0">
              <a:latin typeface="+mj-e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9512" y="116632"/>
            <a:ext cx="8845691" cy="1200329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altLang="ja-JP" sz="3600" b="1" dirty="0" smtClean="0">
                <a:solidFill>
                  <a:srgbClr val="0000FF"/>
                </a:solidFill>
                <a:latin typeface="+mj-ea"/>
              </a:rPr>
              <a:t>Estimation of </a:t>
            </a:r>
            <a:r>
              <a:rPr lang="en-US" altLang="ja-JP" sz="3600" b="1" dirty="0">
                <a:solidFill>
                  <a:srgbClr val="0000FF"/>
                </a:solidFill>
                <a:latin typeface="+mj-ea"/>
              </a:rPr>
              <a:t>maximum number </a:t>
            </a:r>
          </a:p>
          <a:p>
            <a:r>
              <a:rPr lang="en-US" altLang="ja-JP" sz="3600" b="1" dirty="0">
                <a:solidFill>
                  <a:srgbClr val="0000FF"/>
                </a:solidFill>
                <a:latin typeface="+mj-ea"/>
              </a:rPr>
              <a:t>  of </a:t>
            </a:r>
            <a:r>
              <a:rPr lang="en-US" altLang="ja-JP" sz="3600" b="1" dirty="0" err="1">
                <a:solidFill>
                  <a:srgbClr val="0000FF"/>
                </a:solidFill>
                <a:latin typeface="+mj-ea"/>
              </a:rPr>
              <a:t>Bt</a:t>
            </a:r>
            <a:r>
              <a:rPr lang="en-US" altLang="ja-JP" sz="3600" b="1" dirty="0">
                <a:solidFill>
                  <a:srgbClr val="0000FF"/>
                </a:solidFill>
                <a:latin typeface="+mj-ea"/>
              </a:rPr>
              <a:t> soybean hybrids seeds (highest case</a:t>
            </a:r>
            <a:r>
              <a:rPr lang="en-US" altLang="ja-JP" sz="3600" b="1" dirty="0" smtClean="0">
                <a:solidFill>
                  <a:srgbClr val="0000FF"/>
                </a:solidFill>
                <a:latin typeface="+mj-ea"/>
              </a:rPr>
              <a:t>)</a:t>
            </a:r>
            <a:endParaRPr lang="ja-JP" altLang="en-US" sz="3600" b="1" dirty="0">
              <a:solidFill>
                <a:srgbClr val="0000FF"/>
              </a:solidFill>
              <a:latin typeface="+mj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91180" y="4364026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ea"/>
                <a:ea typeface="+mj-ea"/>
              </a:rPr>
              <a:t> **Estimation using data from </a:t>
            </a:r>
            <a:r>
              <a:rPr lang="en-US" dirty="0" err="1" smtClean="0">
                <a:latin typeface="+mj-ea"/>
                <a:ea typeface="+mj-ea"/>
              </a:rPr>
              <a:t>Mizuguti</a:t>
            </a:r>
            <a:r>
              <a:rPr lang="en-US" dirty="0" smtClean="0">
                <a:latin typeface="+mj-ea"/>
                <a:ea typeface="+mj-ea"/>
              </a:rPr>
              <a:t> (2009)</a:t>
            </a:r>
            <a:endParaRPr 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283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545577" y="764704"/>
            <a:ext cx="8202887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altLang="ja-JP" sz="3200" dirty="0">
                <a:latin typeface="+mj-ea"/>
              </a:rPr>
              <a:t>1</a:t>
            </a:r>
            <a:r>
              <a:rPr lang="en-US" altLang="ja-JP" sz="3200" dirty="0" smtClean="0">
                <a:latin typeface="+mj-ea"/>
              </a:rPr>
              <a:t>, </a:t>
            </a:r>
            <a:r>
              <a:rPr lang="en-US" altLang="ja-JP" sz="3200" dirty="0">
                <a:solidFill>
                  <a:srgbClr val="FF0000"/>
                </a:solidFill>
                <a:latin typeface="+mj-ea"/>
              </a:rPr>
              <a:t>Risk of gene introgression </a:t>
            </a:r>
            <a:r>
              <a:rPr lang="en-US" altLang="ja-JP" sz="3200" dirty="0">
                <a:latin typeface="+mj-ea"/>
              </a:rPr>
              <a:t>of </a:t>
            </a:r>
          </a:p>
          <a:p>
            <a:pPr marL="0" indent="0">
              <a:buNone/>
            </a:pPr>
            <a:r>
              <a:rPr lang="en-US" altLang="ja-JP" sz="3200" dirty="0">
                <a:latin typeface="+mj-ea"/>
              </a:rPr>
              <a:t>    </a:t>
            </a:r>
            <a:r>
              <a:rPr lang="en-US" altLang="ja-JP" sz="3200" dirty="0" err="1">
                <a:latin typeface="+mj-ea"/>
              </a:rPr>
              <a:t>Bt</a:t>
            </a:r>
            <a:r>
              <a:rPr lang="en-US" altLang="ja-JP" sz="3200" dirty="0">
                <a:latin typeface="+mj-ea"/>
              </a:rPr>
              <a:t>-gene in wild soy population </a:t>
            </a:r>
            <a:r>
              <a:rPr lang="en-US" altLang="ja-JP" sz="3200" dirty="0" smtClean="0">
                <a:latin typeface="+mj-ea"/>
              </a:rPr>
              <a:t>is </a:t>
            </a:r>
            <a:endParaRPr lang="en-US" altLang="ja-JP" sz="3200" dirty="0">
              <a:latin typeface="+mj-ea"/>
            </a:endParaRPr>
          </a:p>
          <a:p>
            <a:pPr marL="0" indent="0">
              <a:buNone/>
            </a:pPr>
            <a:r>
              <a:rPr lang="en-US" altLang="ja-JP" sz="3200" dirty="0">
                <a:latin typeface="+mj-ea"/>
              </a:rPr>
              <a:t>    </a:t>
            </a:r>
            <a:r>
              <a:rPr lang="en-US" altLang="ja-JP" sz="3200" dirty="0">
                <a:solidFill>
                  <a:srgbClr val="FF0000"/>
                </a:solidFill>
                <a:latin typeface="+mj-ea"/>
              </a:rPr>
              <a:t>very low </a:t>
            </a:r>
            <a:r>
              <a:rPr lang="en-US" altLang="ja-JP" sz="3200" dirty="0">
                <a:latin typeface="+mj-ea"/>
              </a:rPr>
              <a:t>and </a:t>
            </a:r>
            <a:r>
              <a:rPr lang="en-US" altLang="ja-JP" sz="3200" dirty="0">
                <a:solidFill>
                  <a:srgbClr val="00B050"/>
                </a:solidFill>
                <a:latin typeface="+mj-ea"/>
              </a:rPr>
              <a:t>the risk is acceptable</a:t>
            </a:r>
            <a:r>
              <a:rPr lang="en-US" altLang="ja-JP" sz="3200" dirty="0">
                <a:latin typeface="+mj-ea"/>
              </a:rPr>
              <a:t>. </a:t>
            </a:r>
            <a:endParaRPr lang="en-US" altLang="ja-JP" sz="3200" dirty="0" smtClean="0">
              <a:latin typeface="+mj-ea"/>
            </a:endParaRPr>
          </a:p>
          <a:p>
            <a:pPr marL="0" indent="0">
              <a:buNone/>
            </a:pPr>
            <a:endParaRPr lang="en-US" altLang="ja-JP" sz="3200" dirty="0">
              <a:latin typeface="+mj-ea"/>
            </a:endParaRPr>
          </a:p>
          <a:p>
            <a:pPr marL="0" indent="0">
              <a:buNone/>
            </a:pPr>
            <a:r>
              <a:rPr lang="en-US" altLang="ja-JP" sz="3200" dirty="0">
                <a:latin typeface="+mj-ea"/>
              </a:rPr>
              <a:t>2</a:t>
            </a:r>
            <a:r>
              <a:rPr lang="en-US" altLang="ja-JP" sz="3200" dirty="0" smtClean="0">
                <a:latin typeface="+mj-ea"/>
              </a:rPr>
              <a:t>, </a:t>
            </a:r>
            <a:r>
              <a:rPr lang="en-US" altLang="ja-JP" sz="3200" dirty="0">
                <a:latin typeface="+mj-ea"/>
              </a:rPr>
              <a:t>”</a:t>
            </a:r>
            <a:r>
              <a:rPr lang="en-US" altLang="ja-JP" sz="3200" dirty="0">
                <a:solidFill>
                  <a:srgbClr val="FF0000"/>
                </a:solidFill>
                <a:latin typeface="+mj-ea"/>
              </a:rPr>
              <a:t>Import of BT-soybean without cultivation</a:t>
            </a:r>
            <a:r>
              <a:rPr lang="en-US" altLang="ja-JP" sz="3200" dirty="0">
                <a:latin typeface="+mj-ea"/>
              </a:rPr>
              <a:t>” </a:t>
            </a:r>
            <a:endParaRPr lang="en-US" altLang="ja-JP" sz="3200" dirty="0" smtClean="0">
              <a:latin typeface="+mj-ea"/>
            </a:endParaRPr>
          </a:p>
          <a:p>
            <a:pPr marL="0" indent="0">
              <a:buNone/>
            </a:pPr>
            <a:r>
              <a:rPr lang="en-US" altLang="ja-JP" sz="3200" dirty="0" smtClean="0">
                <a:latin typeface="+mj-ea"/>
              </a:rPr>
              <a:t>     can be </a:t>
            </a:r>
            <a:r>
              <a:rPr lang="en-US" altLang="ja-JP" sz="3200" dirty="0" smtClean="0">
                <a:solidFill>
                  <a:srgbClr val="FF0000"/>
                </a:solidFill>
                <a:latin typeface="+mj-ea"/>
              </a:rPr>
              <a:t>approved</a:t>
            </a:r>
            <a:r>
              <a:rPr lang="en-US" altLang="ja-JP" sz="3200" dirty="0">
                <a:latin typeface="+mj-ea"/>
              </a:rPr>
              <a:t>.</a:t>
            </a:r>
          </a:p>
          <a:p>
            <a:pPr marL="0" indent="0">
              <a:buNone/>
            </a:pPr>
            <a:endParaRPr lang="en-US" altLang="ja-JP" sz="3200" dirty="0">
              <a:latin typeface="+mj-ea"/>
            </a:endParaRPr>
          </a:p>
          <a:p>
            <a:pPr marL="0" indent="0">
              <a:buNone/>
            </a:pPr>
            <a:r>
              <a:rPr lang="en-US" altLang="ja-JP" sz="3200" dirty="0">
                <a:latin typeface="+mj-ea"/>
              </a:rPr>
              <a:t>3</a:t>
            </a:r>
            <a:r>
              <a:rPr lang="en-US" altLang="ja-JP" sz="3200" dirty="0" smtClean="0">
                <a:latin typeface="+mj-ea"/>
              </a:rPr>
              <a:t>,  </a:t>
            </a:r>
            <a:r>
              <a:rPr lang="en-US" altLang="ja-JP" sz="3200" dirty="0">
                <a:solidFill>
                  <a:srgbClr val="FF0000"/>
                </a:solidFill>
                <a:latin typeface="+mj-ea"/>
              </a:rPr>
              <a:t>Monitoring</a:t>
            </a:r>
            <a:r>
              <a:rPr lang="en-US" altLang="ja-JP" sz="3200" dirty="0">
                <a:latin typeface="+mj-ea"/>
              </a:rPr>
              <a:t> of </a:t>
            </a:r>
            <a:r>
              <a:rPr lang="en-US" altLang="ja-JP" sz="3200" dirty="0" err="1">
                <a:latin typeface="+mj-ea"/>
              </a:rPr>
              <a:t>Bt</a:t>
            </a:r>
            <a:r>
              <a:rPr lang="en-US" altLang="ja-JP" sz="3200" dirty="0">
                <a:latin typeface="+mj-ea"/>
              </a:rPr>
              <a:t> soybean and wild soy </a:t>
            </a:r>
            <a:r>
              <a:rPr lang="en-US" altLang="ja-JP" sz="3200" dirty="0" smtClean="0">
                <a:latin typeface="+mj-ea"/>
              </a:rPr>
              <a:t>will </a:t>
            </a:r>
            <a:endParaRPr lang="en-US" altLang="ja-JP" sz="3200" dirty="0">
              <a:latin typeface="+mj-ea"/>
            </a:endParaRPr>
          </a:p>
          <a:p>
            <a:pPr marL="0" indent="0">
              <a:buNone/>
            </a:pPr>
            <a:r>
              <a:rPr lang="en-US" altLang="ja-JP" sz="3200" dirty="0">
                <a:latin typeface="+mj-ea"/>
              </a:rPr>
              <a:t>     </a:t>
            </a:r>
            <a:r>
              <a:rPr lang="en-US" altLang="ja-JP" sz="3200" dirty="0" smtClean="0">
                <a:latin typeface="+mj-ea"/>
              </a:rPr>
              <a:t>be required </a:t>
            </a:r>
            <a:r>
              <a:rPr lang="en-US" altLang="ja-JP" sz="3200" dirty="0">
                <a:latin typeface="+mj-ea"/>
              </a:rPr>
              <a:t>at three routes of the highest  </a:t>
            </a:r>
          </a:p>
          <a:p>
            <a:pPr marL="0" indent="0">
              <a:buNone/>
            </a:pPr>
            <a:r>
              <a:rPr lang="en-US" altLang="ja-JP" sz="3200" dirty="0">
                <a:latin typeface="+mj-ea"/>
              </a:rPr>
              <a:t>     probability to check the </a:t>
            </a:r>
            <a:r>
              <a:rPr lang="en-US" altLang="ja-JP" sz="3200" dirty="0">
                <a:solidFill>
                  <a:srgbClr val="FF0000"/>
                </a:solidFill>
                <a:latin typeface="+mj-ea"/>
              </a:rPr>
              <a:t>presence of </a:t>
            </a:r>
            <a:r>
              <a:rPr lang="en-US" altLang="ja-JP" sz="3200" dirty="0" err="1">
                <a:solidFill>
                  <a:srgbClr val="FF0000"/>
                </a:solidFill>
                <a:latin typeface="+mj-ea"/>
              </a:rPr>
              <a:t>Bt</a:t>
            </a:r>
            <a:r>
              <a:rPr lang="en-US" altLang="ja-JP" sz="3200" dirty="0">
                <a:solidFill>
                  <a:srgbClr val="FF0000"/>
                </a:solidFill>
                <a:latin typeface="+mj-ea"/>
              </a:rPr>
              <a:t> </a:t>
            </a:r>
          </a:p>
          <a:p>
            <a:pPr marL="0" indent="0">
              <a:buNone/>
            </a:pPr>
            <a:r>
              <a:rPr lang="en-US" altLang="ja-JP" sz="3200" dirty="0">
                <a:solidFill>
                  <a:srgbClr val="00B050"/>
                </a:solidFill>
                <a:latin typeface="+mj-ea"/>
              </a:rPr>
              <a:t>     </a:t>
            </a:r>
            <a:r>
              <a:rPr lang="en-US" altLang="ja-JP" sz="3200" dirty="0">
                <a:solidFill>
                  <a:srgbClr val="FF0000"/>
                </a:solidFill>
                <a:latin typeface="+mj-ea"/>
              </a:rPr>
              <a:t>soybean</a:t>
            </a:r>
            <a:r>
              <a:rPr lang="en-US" altLang="ja-JP" sz="3200" dirty="0">
                <a:solidFill>
                  <a:srgbClr val="00B050"/>
                </a:solidFill>
                <a:latin typeface="+mj-ea"/>
              </a:rPr>
              <a:t> </a:t>
            </a:r>
            <a:r>
              <a:rPr lang="en-US" altLang="ja-JP" sz="3200" dirty="0">
                <a:solidFill>
                  <a:srgbClr val="003300"/>
                </a:solidFill>
                <a:latin typeface="+mj-ea"/>
              </a:rPr>
              <a:t>and</a:t>
            </a:r>
            <a:r>
              <a:rPr lang="en-US" altLang="ja-JP" sz="3200" dirty="0">
                <a:solidFill>
                  <a:srgbClr val="00B050"/>
                </a:solidFill>
                <a:latin typeface="+mj-ea"/>
              </a:rPr>
              <a:t> </a:t>
            </a:r>
            <a:r>
              <a:rPr lang="en-US" altLang="ja-JP" sz="3200" dirty="0">
                <a:solidFill>
                  <a:srgbClr val="FF0000"/>
                </a:solidFill>
                <a:latin typeface="+mj-ea"/>
              </a:rPr>
              <a:t>hybrid</a:t>
            </a:r>
            <a:r>
              <a:rPr lang="en-US" altLang="ja-JP" sz="3200" dirty="0">
                <a:latin typeface="+mj-ea"/>
              </a:rPr>
              <a:t> between </a:t>
            </a:r>
            <a:r>
              <a:rPr lang="en-US" altLang="ja-JP" sz="3200" dirty="0" err="1">
                <a:latin typeface="+mj-ea"/>
              </a:rPr>
              <a:t>Bt</a:t>
            </a:r>
            <a:r>
              <a:rPr lang="en-US" altLang="ja-JP" sz="3200" dirty="0">
                <a:latin typeface="+mj-ea"/>
              </a:rPr>
              <a:t> soybean </a:t>
            </a:r>
            <a:endParaRPr lang="en-US" altLang="ja-JP" sz="3200" dirty="0" smtClean="0">
              <a:latin typeface="+mj-ea"/>
            </a:endParaRPr>
          </a:p>
          <a:p>
            <a:pPr marL="0" indent="0">
              <a:buNone/>
            </a:pPr>
            <a:r>
              <a:rPr lang="en-US" altLang="ja-JP" sz="3200" dirty="0" smtClean="0">
                <a:latin typeface="+mj-ea"/>
              </a:rPr>
              <a:t>     and wild </a:t>
            </a:r>
            <a:r>
              <a:rPr lang="en-US" altLang="ja-JP" sz="3200" dirty="0">
                <a:latin typeface="+mj-ea"/>
              </a:rPr>
              <a:t>soy</a:t>
            </a:r>
            <a:r>
              <a:rPr lang="en-US" altLang="ja-JP" sz="3200" dirty="0" smtClean="0">
                <a:latin typeface="+mj-ea"/>
              </a:rPr>
              <a:t>.</a:t>
            </a:r>
            <a:endParaRPr lang="en-US" altLang="ja-JP" sz="3200" dirty="0">
              <a:latin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5536" y="44624"/>
            <a:ext cx="8348760" cy="646331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altLang="ja-JP" sz="3600" b="1" dirty="0">
                <a:solidFill>
                  <a:srgbClr val="0000FF"/>
                </a:solidFill>
                <a:latin typeface="+mj-ea"/>
                <a:ea typeface="+mj-ea"/>
              </a:rPr>
              <a:t>Conclusion for </a:t>
            </a:r>
            <a:r>
              <a:rPr lang="en-US" altLang="ja-JP" sz="3600" b="1" dirty="0" smtClean="0">
                <a:solidFill>
                  <a:srgbClr val="0000FF"/>
                </a:solidFill>
                <a:latin typeface="+mj-ea"/>
                <a:ea typeface="+mj-ea"/>
              </a:rPr>
              <a:t>assessment of Import-only</a:t>
            </a:r>
            <a:endParaRPr kumimoji="1" lang="ja-JP" altLang="en-US" sz="3600" b="1" dirty="0">
              <a:solidFill>
                <a:srgbClr val="0000FF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832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784679" y="3550364"/>
            <a:ext cx="781976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altLang="ja-JP" sz="3200" dirty="0">
                <a:latin typeface="+mj-ea"/>
                <a:ea typeface="+mj-ea"/>
              </a:rPr>
              <a:t>has been approved at Feb 25, 2013 </a:t>
            </a:r>
          </a:p>
          <a:p>
            <a:pPr marL="0" indent="0">
              <a:buNone/>
            </a:pPr>
            <a:r>
              <a:rPr lang="ja-JP" altLang="en-US" sz="3200" dirty="0">
                <a:latin typeface="+mj-ea"/>
                <a:ea typeface="+mj-ea"/>
              </a:rPr>
              <a:t>　</a:t>
            </a:r>
            <a:r>
              <a:rPr lang="en-US" altLang="ja-JP" sz="3200" dirty="0">
                <a:latin typeface="+mj-ea"/>
                <a:ea typeface="+mj-ea"/>
              </a:rPr>
              <a:t>under the </a:t>
            </a:r>
            <a:r>
              <a:rPr lang="en-US" altLang="ja-JP" sz="3200" dirty="0">
                <a:solidFill>
                  <a:srgbClr val="FF0000"/>
                </a:solidFill>
                <a:latin typeface="+mj-ea"/>
                <a:ea typeface="+mj-ea"/>
              </a:rPr>
              <a:t>new type of ERA for import-only</a:t>
            </a:r>
          </a:p>
          <a:p>
            <a:pPr marL="0" indent="0">
              <a:buNone/>
            </a:pPr>
            <a:r>
              <a:rPr lang="ja-JP" altLang="en-US" sz="3200" dirty="0">
                <a:latin typeface="+mj-ea"/>
                <a:ea typeface="+mj-ea"/>
              </a:rPr>
              <a:t>　　　</a:t>
            </a:r>
            <a:r>
              <a:rPr lang="en-US" altLang="ja-JP" sz="3200" dirty="0">
                <a:latin typeface="+mj-ea"/>
                <a:ea typeface="+mj-ea"/>
              </a:rPr>
              <a:t>in Japan.     </a:t>
            </a:r>
            <a:endParaRPr lang="en-US" altLang="ja-JP" sz="3200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32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ja-JP" sz="3200" dirty="0">
                <a:solidFill>
                  <a:srgbClr val="FF0000"/>
                </a:solidFill>
                <a:latin typeface="+mj-ea"/>
              </a:rPr>
              <a:t>Monitoring</a:t>
            </a:r>
            <a:r>
              <a:rPr lang="en-US" altLang="ja-JP" sz="3200" dirty="0">
                <a:latin typeface="+mj-ea"/>
              </a:rPr>
              <a:t> of </a:t>
            </a:r>
            <a:r>
              <a:rPr lang="en-US" altLang="ja-JP" sz="3200" dirty="0" err="1">
                <a:latin typeface="+mj-ea"/>
              </a:rPr>
              <a:t>Bt</a:t>
            </a:r>
            <a:r>
              <a:rPr lang="en-US" altLang="ja-JP" sz="3200" dirty="0">
                <a:latin typeface="+mj-ea"/>
              </a:rPr>
              <a:t> soybean and wild soy </a:t>
            </a:r>
            <a:endParaRPr lang="en-US" altLang="ja-JP" sz="3200" dirty="0" smtClean="0">
              <a:latin typeface="+mj-ea"/>
            </a:endParaRPr>
          </a:p>
          <a:p>
            <a:pPr marL="0" indent="0">
              <a:buNone/>
            </a:pPr>
            <a:r>
              <a:rPr lang="en-US" altLang="ja-JP" sz="3200" dirty="0">
                <a:latin typeface="+mj-ea"/>
              </a:rPr>
              <a:t> </a:t>
            </a:r>
            <a:r>
              <a:rPr lang="en-US" altLang="ja-JP" sz="3200" dirty="0" smtClean="0">
                <a:latin typeface="+mj-ea"/>
              </a:rPr>
              <a:t>      was requested.</a:t>
            </a:r>
            <a:endParaRPr lang="en-US" altLang="ja-JP" sz="3200" dirty="0"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38072" y="188640"/>
            <a:ext cx="4017446" cy="646331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altLang="ja-JP" sz="3600" b="1" dirty="0">
                <a:solidFill>
                  <a:srgbClr val="0000FF"/>
                </a:solidFill>
                <a:latin typeface="+mj-ea"/>
                <a:ea typeface="+mj-ea"/>
              </a:rPr>
              <a:t>ERA for </a:t>
            </a:r>
            <a:r>
              <a:rPr lang="en-US" altLang="ja-JP" sz="3600" b="1" dirty="0" err="1">
                <a:solidFill>
                  <a:srgbClr val="0000FF"/>
                </a:solidFill>
                <a:latin typeface="+mj-ea"/>
                <a:ea typeface="+mj-ea"/>
              </a:rPr>
              <a:t>Bt</a:t>
            </a:r>
            <a:r>
              <a:rPr lang="en-US" altLang="ja-JP" sz="3600" b="1" dirty="0">
                <a:solidFill>
                  <a:srgbClr val="0000FF"/>
                </a:solidFill>
                <a:latin typeface="+mj-ea"/>
                <a:ea typeface="+mj-ea"/>
              </a:rPr>
              <a:t> soybean</a:t>
            </a:r>
            <a:endParaRPr kumimoji="1" lang="ja-JP" altLang="en-US" sz="3600" b="1" dirty="0">
              <a:solidFill>
                <a:srgbClr val="0000FF"/>
              </a:solidFill>
              <a:latin typeface="+mj-ea"/>
              <a:ea typeface="+mj-e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7504" y="1196752"/>
            <a:ext cx="8878583" cy="2062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3200" i="1" dirty="0" smtClean="0">
                <a:latin typeface="+mj-ea"/>
                <a:ea typeface="+mj-ea"/>
              </a:rPr>
              <a:t>cry1Ac</a:t>
            </a:r>
            <a:r>
              <a:rPr lang="en-US" altLang="ja-JP" sz="3200" i="1" dirty="0">
                <a:latin typeface="+mj-ea"/>
                <a:ea typeface="+mj-ea"/>
              </a:rPr>
              <a:t>, Glycine max </a:t>
            </a:r>
            <a:r>
              <a:rPr lang="en-US" altLang="ja-JP" sz="3200" dirty="0">
                <a:latin typeface="+mj-ea"/>
                <a:ea typeface="+mj-ea"/>
              </a:rPr>
              <a:t>(</a:t>
            </a:r>
            <a:r>
              <a:rPr lang="en-US" altLang="ja-JP" sz="3200" dirty="0" smtClean="0">
                <a:latin typeface="+mj-ea"/>
                <a:ea typeface="+mj-ea"/>
              </a:rPr>
              <a:t>L)</a:t>
            </a:r>
            <a:r>
              <a:rPr lang="ja-JP" altLang="en-US" sz="3200" dirty="0">
                <a:latin typeface="+mj-ea"/>
                <a:ea typeface="+mj-ea"/>
              </a:rPr>
              <a:t> </a:t>
            </a:r>
            <a:r>
              <a:rPr lang="en-US" altLang="ja-JP" sz="3200" dirty="0" err="1" smtClean="0">
                <a:latin typeface="+mj-ea"/>
                <a:ea typeface="+mj-ea"/>
              </a:rPr>
              <a:t>Merr</a:t>
            </a:r>
            <a:r>
              <a:rPr lang="en-US" altLang="ja-JP" sz="3200" dirty="0" smtClean="0">
                <a:latin typeface="+mj-ea"/>
                <a:ea typeface="+mj-ea"/>
              </a:rPr>
              <a:t>.</a:t>
            </a:r>
            <a:endParaRPr lang="en-US" altLang="ja-JP" sz="3200" dirty="0">
              <a:latin typeface="+mj-ea"/>
              <a:ea typeface="+mj-ea"/>
            </a:endParaRPr>
          </a:p>
          <a:p>
            <a:r>
              <a:rPr lang="en-US" altLang="ja-JP" sz="3200" dirty="0" smtClean="0">
                <a:latin typeface="+mj-ea"/>
                <a:ea typeface="+mj-ea"/>
              </a:rPr>
              <a:t>    (</a:t>
            </a:r>
            <a:r>
              <a:rPr lang="en-US" altLang="ja-JP" sz="3200" dirty="0">
                <a:latin typeface="+mj-ea"/>
                <a:ea typeface="+mj-ea"/>
              </a:rPr>
              <a:t>MON87701, OECD </a:t>
            </a:r>
            <a:r>
              <a:rPr lang="en-US" altLang="ja-JP" sz="3200" dirty="0" smtClean="0">
                <a:latin typeface="+mj-ea"/>
                <a:ea typeface="+mj-ea"/>
              </a:rPr>
              <a:t>UI : MON-87701-2)</a:t>
            </a:r>
          </a:p>
          <a:p>
            <a:r>
              <a:rPr lang="en-US" altLang="ja-JP" sz="3200" dirty="0" smtClean="0">
                <a:solidFill>
                  <a:srgbClr val="0000FF"/>
                </a:solidFill>
                <a:latin typeface="+mj-ea"/>
                <a:ea typeface="+mj-ea"/>
              </a:rPr>
              <a:t>            for import-only </a:t>
            </a:r>
            <a:r>
              <a:rPr lang="en-US" altLang="ja-JP" sz="3200" dirty="0" smtClean="0">
                <a:latin typeface="+mj-ea"/>
                <a:ea typeface="+mj-ea"/>
              </a:rPr>
              <a:t>submitted at </a:t>
            </a:r>
            <a:r>
              <a:rPr lang="en-US" altLang="ja-JP" sz="3200" dirty="0">
                <a:latin typeface="+mj-ea"/>
              </a:rPr>
              <a:t>July 13, 2012</a:t>
            </a:r>
            <a:r>
              <a:rPr lang="en-US" altLang="ja-JP" sz="3200" dirty="0" smtClean="0">
                <a:latin typeface="+mj-ea"/>
                <a:ea typeface="+mj-ea"/>
              </a:rPr>
              <a:t>   </a:t>
            </a:r>
          </a:p>
          <a:p>
            <a:pPr algn="r"/>
            <a:r>
              <a:rPr lang="en-US" altLang="ja-JP" sz="3200" dirty="0" smtClean="0">
                <a:latin typeface="+mj-ea"/>
              </a:rPr>
              <a:t>by </a:t>
            </a:r>
            <a:r>
              <a:rPr lang="en-US" altLang="ja-JP" sz="3200" dirty="0">
                <a:latin typeface="+mj-ea"/>
              </a:rPr>
              <a:t>Monsanto Co</a:t>
            </a:r>
            <a:r>
              <a:rPr lang="en-US" altLang="ja-JP" sz="3200" dirty="0" smtClean="0">
                <a:latin typeface="+mj-ea"/>
              </a:rPr>
              <a:t>.     </a:t>
            </a:r>
            <a:endParaRPr lang="ja-JP" altLang="en-US" sz="3200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261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1196752"/>
            <a:ext cx="8715375" cy="4824536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ja-JP" altLang="en-US" dirty="0" smtClean="0">
                <a:latin typeface="+mj-ea"/>
                <a:ea typeface="+mj-ea"/>
                <a:cs typeface="Arial Unicode MS" pitchFamily="50" charset="-128"/>
              </a:rPr>
              <a:t>・</a:t>
            </a:r>
            <a:r>
              <a:rPr lang="en-US" altLang="ja-JP" dirty="0" smtClean="0">
                <a:solidFill>
                  <a:srgbClr val="00B050"/>
                </a:solidFill>
                <a:latin typeface="+mj-ea"/>
                <a:ea typeface="+mj-ea"/>
                <a:cs typeface="Arial Unicode MS" pitchFamily="50" charset="-128"/>
              </a:rPr>
              <a:t>Scientific</a:t>
            </a:r>
            <a:r>
              <a:rPr lang="en-US" altLang="ja-JP" dirty="0" smtClean="0">
                <a:latin typeface="+mj-ea"/>
                <a:ea typeface="+mj-ea"/>
                <a:cs typeface="Arial Unicode MS" pitchFamily="50" charset="-128"/>
              </a:rPr>
              <a:t>	</a:t>
            </a:r>
          </a:p>
          <a:p>
            <a:pPr marL="514350" indent="-514350" eaLnBrk="1" hangingPunct="1">
              <a:buNone/>
            </a:pPr>
            <a:r>
              <a:rPr lang="en-US" altLang="ja-JP" dirty="0" smtClean="0">
                <a:latin typeface="+mj-ea"/>
                <a:ea typeface="+mj-ea"/>
                <a:cs typeface="Arial Unicode MS" pitchFamily="50" charset="-128"/>
              </a:rPr>
              <a:t>    →based on  the primary information </a:t>
            </a:r>
          </a:p>
          <a:p>
            <a:pPr marL="514350" indent="-514350" eaLnBrk="1" hangingPunct="1">
              <a:buNone/>
            </a:pPr>
            <a:r>
              <a:rPr lang="en-US" altLang="ja-JP" dirty="0" smtClean="0">
                <a:latin typeface="+mj-ea"/>
                <a:ea typeface="+mj-ea"/>
                <a:cs typeface="Arial Unicode MS" pitchFamily="50" charset="-128"/>
              </a:rPr>
              <a:t>			 published in </a:t>
            </a:r>
            <a:r>
              <a:rPr lang="en-US" altLang="ja-JP" dirty="0" smtClean="0">
                <a:solidFill>
                  <a:srgbClr val="00B050"/>
                </a:solidFill>
                <a:latin typeface="+mj-ea"/>
                <a:ea typeface="+mj-ea"/>
                <a:cs typeface="Arial Unicode MS" pitchFamily="50" charset="-128"/>
              </a:rPr>
              <a:t>peer-reviewed articles.</a:t>
            </a:r>
          </a:p>
          <a:p>
            <a:pPr marL="514350" indent="-514350" eaLnBrk="1" hangingPunct="1">
              <a:buNone/>
            </a:pPr>
            <a:r>
              <a:rPr lang="en-US" altLang="ja-JP" dirty="0" smtClean="0">
                <a:latin typeface="+mj-ea"/>
                <a:ea typeface="+mj-ea"/>
                <a:cs typeface="Arial Unicode MS" pitchFamily="50" charset="-128"/>
              </a:rPr>
              <a:t>	</a:t>
            </a:r>
            <a:r>
              <a:rPr lang="ja-JP" altLang="en-US" dirty="0">
                <a:latin typeface="+mj-ea"/>
                <a:ea typeface="+mj-ea"/>
                <a:cs typeface="Arial Unicode MS" pitchFamily="50" charset="-128"/>
              </a:rPr>
              <a:t>　 </a:t>
            </a:r>
            <a:r>
              <a:rPr lang="ja-JP" altLang="en-US" dirty="0" smtClean="0">
                <a:latin typeface="+mj-ea"/>
                <a:ea typeface="+mj-ea"/>
                <a:cs typeface="Arial Unicode MS" pitchFamily="50" charset="-128"/>
              </a:rPr>
              <a:t>  </a:t>
            </a:r>
            <a:r>
              <a:rPr lang="en-US" altLang="ja-JP" dirty="0" smtClean="0">
                <a:latin typeface="+mj-ea"/>
                <a:ea typeface="+mj-ea"/>
                <a:cs typeface="Arial Unicode MS" pitchFamily="50" charset="-128"/>
              </a:rPr>
              <a:t>&amp; on the </a:t>
            </a:r>
            <a:r>
              <a:rPr lang="en-US" altLang="ja-JP" dirty="0" smtClean="0">
                <a:solidFill>
                  <a:srgbClr val="00B050"/>
                </a:solidFill>
                <a:latin typeface="+mj-ea"/>
                <a:ea typeface="+mj-ea"/>
                <a:cs typeface="Arial Unicode MS" pitchFamily="50" charset="-128"/>
              </a:rPr>
              <a:t>case-by-case data </a:t>
            </a:r>
            <a:r>
              <a:rPr lang="en-US" altLang="ja-JP" dirty="0" smtClean="0">
                <a:latin typeface="+mj-ea"/>
                <a:ea typeface="+mj-ea"/>
                <a:cs typeface="Arial Unicode MS" pitchFamily="50" charset="-128"/>
              </a:rPr>
              <a:t>of the </a:t>
            </a:r>
          </a:p>
          <a:p>
            <a:pPr marL="514350" indent="-514350" eaLnBrk="1" hangingPunct="1">
              <a:buNone/>
            </a:pPr>
            <a:r>
              <a:rPr lang="en-US" altLang="ja-JP" dirty="0" smtClean="0">
                <a:latin typeface="+mj-ea"/>
                <a:ea typeface="+mj-ea"/>
                <a:cs typeface="Arial Unicode MS" pitchFamily="50" charset="-128"/>
              </a:rPr>
              <a:t>			 GM crops </a:t>
            </a:r>
            <a:r>
              <a:rPr lang="en-US" altLang="ja-JP" dirty="0" smtClean="0">
                <a:solidFill>
                  <a:srgbClr val="00B050"/>
                </a:solidFill>
                <a:latin typeface="+mj-ea"/>
                <a:ea typeface="+mj-ea"/>
                <a:cs typeface="Arial Unicode MS" pitchFamily="50" charset="-128"/>
              </a:rPr>
              <a:t>provided by applicants.</a:t>
            </a:r>
            <a:endParaRPr lang="ja-JP" altLang="en-US" dirty="0" smtClean="0">
              <a:latin typeface="+mj-ea"/>
              <a:ea typeface="+mj-ea"/>
              <a:cs typeface="Arial Unicode MS" pitchFamily="50" charset="-128"/>
            </a:endParaRPr>
          </a:p>
          <a:p>
            <a:pPr marL="0" indent="0" eaLnBrk="1" hangingPunct="1">
              <a:buNone/>
            </a:pPr>
            <a:r>
              <a:rPr lang="ja-JP" altLang="en-US" dirty="0" smtClean="0">
                <a:latin typeface="+mj-ea"/>
                <a:ea typeface="+mj-ea"/>
                <a:cs typeface="Arial Unicode MS" pitchFamily="50" charset="-128"/>
              </a:rPr>
              <a:t>・</a:t>
            </a:r>
            <a:r>
              <a:rPr lang="en-US" altLang="ja-JP" dirty="0" smtClean="0">
                <a:solidFill>
                  <a:srgbClr val="00B050"/>
                </a:solidFill>
                <a:latin typeface="+mj-ea"/>
                <a:ea typeface="+mj-ea"/>
                <a:cs typeface="Arial Unicode MS" pitchFamily="50" charset="-128"/>
              </a:rPr>
              <a:t>Event based  </a:t>
            </a:r>
            <a:r>
              <a:rPr lang="en-US" altLang="ja-JP" dirty="0">
                <a:latin typeface="+mj-ea"/>
                <a:ea typeface="+mj-ea"/>
                <a:cs typeface="Arial Unicode MS" pitchFamily="50" charset="-128"/>
              </a:rPr>
              <a:t>(≠ </a:t>
            </a:r>
            <a:r>
              <a:rPr lang="en-US" altLang="ja-JP" dirty="0" smtClean="0">
                <a:latin typeface="+mj-ea"/>
                <a:ea typeface="+mj-ea"/>
                <a:cs typeface="Arial Unicode MS" pitchFamily="50" charset="-128"/>
              </a:rPr>
              <a:t>trait)</a:t>
            </a:r>
            <a:r>
              <a:rPr lang="ja-JP" altLang="en-US" dirty="0" smtClean="0">
                <a:latin typeface="+mj-ea"/>
                <a:ea typeface="+mj-ea"/>
                <a:cs typeface="Arial Unicode MS" pitchFamily="50" charset="-128"/>
              </a:rPr>
              <a:t> </a:t>
            </a:r>
            <a:r>
              <a:rPr lang="en-US" altLang="ja-JP" dirty="0" smtClean="0">
                <a:latin typeface="+mj-ea"/>
                <a:ea typeface="+mj-ea"/>
                <a:cs typeface="Arial Unicode MS" pitchFamily="50" charset="-128"/>
              </a:rPr>
              <a:t>: site-dependent </a:t>
            </a:r>
            <a:r>
              <a:rPr lang="en-US" altLang="ja-JP" dirty="0">
                <a:latin typeface="+mj-ea"/>
                <a:ea typeface="+mj-ea"/>
                <a:cs typeface="Arial Unicode MS" pitchFamily="50" charset="-128"/>
              </a:rPr>
              <a:t>effects </a:t>
            </a:r>
            <a:endParaRPr lang="ja-JP" altLang="en-US" dirty="0" smtClean="0">
              <a:latin typeface="+mj-ea"/>
              <a:ea typeface="+mj-ea"/>
              <a:cs typeface="Arial Unicode MS" pitchFamily="50" charset="-128"/>
            </a:endParaRPr>
          </a:p>
          <a:p>
            <a:pPr marL="0" indent="0" eaLnBrk="1" hangingPunct="1">
              <a:buNone/>
            </a:pPr>
            <a:r>
              <a:rPr lang="ja-JP" altLang="en-US" dirty="0" smtClean="0">
                <a:latin typeface="+mj-ea"/>
                <a:ea typeface="+mj-ea"/>
                <a:cs typeface="Arial Unicode MS" pitchFamily="50" charset="-128"/>
              </a:rPr>
              <a:t>・</a:t>
            </a:r>
            <a:r>
              <a:rPr lang="en-US" altLang="ja-JP" dirty="0" smtClean="0">
                <a:latin typeface="+mj-ea"/>
                <a:ea typeface="+mj-ea"/>
                <a:cs typeface="Arial Unicode MS" pitchFamily="50" charset="-128"/>
              </a:rPr>
              <a:t>Progeny lines are automatically approved </a:t>
            </a:r>
          </a:p>
          <a:p>
            <a:pPr marL="0" indent="0" eaLnBrk="1" hangingPunct="1">
              <a:buNone/>
            </a:pPr>
            <a:r>
              <a:rPr lang="en-US" altLang="ja-JP" dirty="0">
                <a:latin typeface="+mj-ea"/>
                <a:ea typeface="+mj-ea"/>
                <a:cs typeface="Arial Unicode MS" pitchFamily="50" charset="-128"/>
              </a:rPr>
              <a:t>	</a:t>
            </a:r>
            <a:r>
              <a:rPr lang="en-US" altLang="ja-JP" dirty="0" smtClean="0">
                <a:latin typeface="+mj-ea"/>
                <a:ea typeface="+mj-ea"/>
                <a:cs typeface="Arial Unicode MS" pitchFamily="50" charset="-128"/>
              </a:rPr>
              <a:t>except for </a:t>
            </a:r>
            <a:r>
              <a:rPr lang="en-US" altLang="ja-JP" dirty="0" smtClean="0">
                <a:solidFill>
                  <a:srgbClr val="00B050"/>
                </a:solidFill>
                <a:latin typeface="+mj-ea"/>
                <a:ea typeface="+mj-ea"/>
                <a:cs typeface="Arial Unicode MS" pitchFamily="50" charset="-128"/>
              </a:rPr>
              <a:t>stacked lines</a:t>
            </a:r>
            <a:r>
              <a:rPr lang="en-US" altLang="ja-JP" dirty="0" smtClean="0">
                <a:latin typeface="+mj-ea"/>
                <a:ea typeface="+mj-ea"/>
                <a:cs typeface="Arial Unicode MS" pitchFamily="50" charset="-128"/>
              </a:rPr>
              <a:t>. 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11460-1872-483C-97A3-6BB94FA80A6F}" type="slidenum">
              <a:rPr lang="ja-JP" altLang="en-US">
                <a:latin typeface="+mj-ea"/>
                <a:ea typeface="+mj-ea"/>
              </a:rPr>
              <a:pPr/>
              <a:t>3</a:t>
            </a:fld>
            <a:endParaRPr lang="ja-JP" altLang="en-US">
              <a:latin typeface="+mj-ea"/>
              <a:ea typeface="+mj-ea"/>
            </a:endParaRP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971601" y="69056"/>
            <a:ext cx="7200800" cy="1055688"/>
          </a:xfrm>
          <a:solidFill>
            <a:srgbClr val="FFFF99"/>
          </a:solidFill>
        </p:spPr>
        <p:txBody>
          <a:bodyPr/>
          <a:lstStyle/>
          <a:p>
            <a:r>
              <a:rPr lang="en-US" altLang="ja-JP" sz="3600" b="1" dirty="0" smtClean="0">
                <a:solidFill>
                  <a:srgbClr val="0000FF"/>
                </a:solidFill>
                <a:latin typeface="+mj-ea"/>
                <a:cs typeface="Arial Unicode MS" pitchFamily="50" charset="-128"/>
              </a:rPr>
              <a:t>Basic concepts of the assessment</a:t>
            </a:r>
            <a:endParaRPr lang="ja-JP" altLang="en-US" sz="3600" b="1" dirty="0">
              <a:solidFill>
                <a:srgbClr val="0000FF"/>
              </a:solidFill>
              <a:latin typeface="+mj-ea"/>
              <a:cs typeface="Arial Unicode MS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CB02-D932-49B9-9214-EB06546D895A}" type="slidenum">
              <a:rPr lang="ja-JP" altLang="en-US" smtClean="0">
                <a:latin typeface="+mj-ea"/>
                <a:ea typeface="+mj-ea"/>
              </a:rPr>
              <a:pPr/>
              <a:t>30</a:t>
            </a:fld>
            <a:endParaRPr lang="ja-JP" altLang="en-US">
              <a:latin typeface="+mj-ea"/>
              <a:ea typeface="+mj-ea"/>
            </a:endParaRPr>
          </a:p>
        </p:txBody>
      </p:sp>
      <p:sp>
        <p:nvSpPr>
          <p:cNvPr id="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3924" y="1385392"/>
            <a:ext cx="8804580" cy="4347864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 smtClean="0">
                <a:latin typeface="+mj-ea"/>
                <a:ea typeface="+mj-ea"/>
              </a:rPr>
              <a:t>・</a:t>
            </a:r>
            <a:r>
              <a:rPr lang="en-US" altLang="ja-JP" dirty="0">
                <a:latin typeface="+mj-ea"/>
                <a:ea typeface="+mj-ea"/>
              </a:rPr>
              <a:t>All imported soybean </a:t>
            </a:r>
            <a:r>
              <a:rPr lang="en-US" altLang="ja-JP" dirty="0" smtClean="0">
                <a:latin typeface="+mj-ea"/>
                <a:ea typeface="+mj-ea"/>
              </a:rPr>
              <a:t>is desirable to </a:t>
            </a:r>
            <a:r>
              <a:rPr lang="en-US" altLang="ja-JP" dirty="0">
                <a:latin typeface="+mj-ea"/>
                <a:ea typeface="+mj-ea"/>
              </a:rPr>
              <a:t>be </a:t>
            </a:r>
            <a:r>
              <a:rPr lang="en-US" altLang="ja-JP" dirty="0" smtClean="0">
                <a:latin typeface="+mj-ea"/>
                <a:ea typeface="+mj-ea"/>
              </a:rPr>
              <a:t> </a:t>
            </a:r>
          </a:p>
          <a:p>
            <a:pPr marL="0" indent="0">
              <a:buNone/>
            </a:pPr>
            <a:r>
              <a:rPr lang="en-US" altLang="ja-JP" dirty="0">
                <a:latin typeface="+mj-ea"/>
                <a:ea typeface="+mj-ea"/>
              </a:rPr>
              <a:t> </a:t>
            </a:r>
            <a:r>
              <a:rPr lang="en-US" altLang="ja-JP" dirty="0" smtClean="0">
                <a:latin typeface="+mj-ea"/>
                <a:ea typeface="+mj-ea"/>
              </a:rPr>
              <a:t>    domestically transported </a:t>
            </a:r>
            <a:r>
              <a:rPr lang="en-US" altLang="ja-JP" dirty="0">
                <a:solidFill>
                  <a:srgbClr val="FF0000"/>
                </a:solidFill>
                <a:latin typeface="+mj-ea"/>
                <a:ea typeface="+mj-ea"/>
              </a:rPr>
              <a:t>with rigid </a:t>
            </a:r>
            <a:r>
              <a:rPr lang="en-US" altLang="ja-JP" dirty="0" smtClean="0">
                <a:solidFill>
                  <a:srgbClr val="FF0000"/>
                </a:solidFill>
                <a:latin typeface="+mj-ea"/>
                <a:ea typeface="+mj-ea"/>
              </a:rPr>
              <a:t>container    </a:t>
            </a:r>
          </a:p>
          <a:p>
            <a:pPr marL="0" indent="0">
              <a:buNone/>
            </a:pPr>
            <a:r>
              <a:rPr lang="en-US" altLang="ja-JP" dirty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  <a:latin typeface="+mj-ea"/>
                <a:ea typeface="+mj-ea"/>
              </a:rPr>
              <a:t>     without spillage</a:t>
            </a:r>
            <a:r>
              <a:rPr lang="en-US" altLang="ja-JP" dirty="0">
                <a:latin typeface="+mj-ea"/>
                <a:ea typeface="+mj-ea"/>
              </a:rPr>
              <a:t>.</a:t>
            </a:r>
          </a:p>
          <a:p>
            <a:pPr marL="0" indent="0">
              <a:buNone/>
            </a:pPr>
            <a:r>
              <a:rPr lang="ja-JP" altLang="en-US" dirty="0" smtClean="0">
                <a:latin typeface="+mj-ea"/>
                <a:ea typeface="+mj-ea"/>
              </a:rPr>
              <a:t>・</a:t>
            </a:r>
            <a:r>
              <a:rPr lang="en-US" altLang="ja-JP" dirty="0" smtClean="0">
                <a:solidFill>
                  <a:srgbClr val="FF0000"/>
                </a:solidFill>
                <a:latin typeface="+mj-ea"/>
                <a:ea typeface="+mj-ea"/>
              </a:rPr>
              <a:t>Studies with </a:t>
            </a:r>
            <a:r>
              <a:rPr lang="en-US" altLang="ja-JP" dirty="0">
                <a:solidFill>
                  <a:srgbClr val="FF0000"/>
                </a:solidFill>
                <a:latin typeface="+mj-ea"/>
              </a:rPr>
              <a:t>compatible wild </a:t>
            </a:r>
            <a:r>
              <a:rPr lang="en-US" altLang="ja-JP" dirty="0" smtClean="0">
                <a:solidFill>
                  <a:srgbClr val="FF0000"/>
                </a:solidFill>
                <a:latin typeface="+mj-ea"/>
              </a:rPr>
              <a:t>relatives</a:t>
            </a:r>
          </a:p>
          <a:p>
            <a:pPr marL="0" indent="0">
              <a:buNone/>
            </a:pPr>
            <a:r>
              <a:rPr lang="en-US" altLang="ja-JP" dirty="0" smtClean="0">
                <a:solidFill>
                  <a:srgbClr val="FF0000"/>
                </a:solidFill>
                <a:latin typeface="+mj-ea"/>
                <a:ea typeface="+mj-ea"/>
              </a:rPr>
              <a:t>      </a:t>
            </a:r>
            <a:r>
              <a:rPr lang="en-US" altLang="ja-JP" dirty="0">
                <a:latin typeface="+mj-ea"/>
              </a:rPr>
              <a:t>is desirable </a:t>
            </a:r>
            <a:r>
              <a:rPr lang="en-US" altLang="ja-JP" dirty="0" smtClean="0">
                <a:latin typeface="+mj-ea"/>
              </a:rPr>
              <a:t>to</a:t>
            </a:r>
            <a:r>
              <a:rPr lang="en-US" altLang="ja-JP" dirty="0" smtClean="0">
                <a:latin typeface="+mj-ea"/>
                <a:ea typeface="+mj-ea"/>
              </a:rPr>
              <a:t> be conducted</a:t>
            </a:r>
            <a:r>
              <a:rPr lang="en-US" altLang="ja-JP" dirty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en-US" altLang="ja-JP" dirty="0" smtClean="0">
                <a:latin typeface="+mj-ea"/>
                <a:ea typeface="+mj-ea"/>
              </a:rPr>
              <a:t>by the company </a:t>
            </a:r>
          </a:p>
          <a:p>
            <a:pPr marL="0" indent="0">
              <a:buNone/>
            </a:pPr>
            <a:r>
              <a:rPr lang="en-US" altLang="ja-JP" dirty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  <a:latin typeface="+mj-ea"/>
                <a:ea typeface="+mj-ea"/>
              </a:rPr>
              <a:t>     during </a:t>
            </a:r>
            <a:r>
              <a:rPr lang="en-US" altLang="ja-JP" dirty="0">
                <a:solidFill>
                  <a:srgbClr val="FF0000"/>
                </a:solidFill>
                <a:latin typeface="+mj-ea"/>
                <a:ea typeface="+mj-ea"/>
              </a:rPr>
              <a:t>the development </a:t>
            </a:r>
            <a:r>
              <a:rPr lang="en-US" altLang="ja-JP" dirty="0">
                <a:latin typeface="+mj-ea"/>
                <a:ea typeface="+mj-ea"/>
              </a:rPr>
              <a:t>of </a:t>
            </a:r>
            <a:r>
              <a:rPr lang="en-US" altLang="ja-JP" dirty="0" smtClean="0">
                <a:latin typeface="+mj-ea"/>
                <a:ea typeface="+mj-ea"/>
              </a:rPr>
              <a:t>GM crops      </a:t>
            </a:r>
          </a:p>
          <a:p>
            <a:pPr marL="0" indent="0">
              <a:buNone/>
            </a:pPr>
            <a:r>
              <a:rPr lang="en-US" altLang="ja-JP" dirty="0">
                <a:latin typeface="+mj-ea"/>
                <a:ea typeface="+mj-ea"/>
              </a:rPr>
              <a:t> </a:t>
            </a:r>
            <a:r>
              <a:rPr lang="en-US" altLang="ja-JP" dirty="0" smtClean="0">
                <a:latin typeface="+mj-ea"/>
                <a:ea typeface="+mj-ea"/>
              </a:rPr>
              <a:t>     which have enhanced fitness. 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45080" y="188640"/>
            <a:ext cx="8435323" cy="646331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altLang="ja-JP" sz="3600" b="1" dirty="0">
                <a:solidFill>
                  <a:srgbClr val="0000FF"/>
                </a:solidFill>
                <a:latin typeface="+mj-ea"/>
              </a:rPr>
              <a:t>Comments from ERA committee  </a:t>
            </a:r>
            <a:r>
              <a:rPr lang="en-US" altLang="ja-JP" sz="3600" b="1" dirty="0" smtClean="0">
                <a:solidFill>
                  <a:srgbClr val="0000FF"/>
                </a:solidFill>
                <a:latin typeface="+mj-ea"/>
              </a:rPr>
              <a:t>members</a:t>
            </a:r>
            <a:endParaRPr lang="en-US" altLang="ja-JP" sz="3600" b="1" dirty="0">
              <a:solidFill>
                <a:srgbClr val="0000FF"/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415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0513" y="4365104"/>
            <a:ext cx="8229600" cy="1143000"/>
          </a:xfrm>
        </p:spPr>
        <p:txBody>
          <a:bodyPr/>
          <a:lstStyle/>
          <a:p>
            <a:r>
              <a:rPr kumimoji="1" lang="en-US" altLang="ja-JP" sz="4800" dirty="0" smtClean="0">
                <a:latin typeface="+mj-ea"/>
              </a:rPr>
              <a:t>Thank you.</a:t>
            </a:r>
            <a:endParaRPr kumimoji="1" lang="ja-JP" altLang="en-US" sz="4800" dirty="0">
              <a:latin typeface="+mj-ea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DC543-0E52-4264-842E-EE9BD7B7AD4C}" type="slidenum">
              <a:rPr lang="ja-JP" altLang="en-US" smtClean="0"/>
              <a:pPr/>
              <a:t>31</a:t>
            </a:fld>
            <a:endParaRPr lang="ja-JP" alt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51520" y="1340768"/>
            <a:ext cx="8640960" cy="504056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53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ＭＳ Ｐゴシック" pitchFamily="53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53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53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53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53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>
              <a:latin typeface="+mj-ea"/>
              <a:ea typeface="+mj-ea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03920" y="1493168"/>
            <a:ext cx="8640960" cy="504056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53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ＭＳ Ｐゴシック" pitchFamily="53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53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53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53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53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en-US" dirty="0">
              <a:latin typeface="+mj-ea"/>
              <a:ea typeface="+mj-ea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56320" y="1645568"/>
            <a:ext cx="8640960" cy="504056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53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ＭＳ Ｐゴシック" pitchFamily="53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53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53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53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53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latin typeface="+mj-ea"/>
              <a:ea typeface="+mj-ea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 bwMode="auto">
          <a:xfrm>
            <a:off x="1238944" y="404664"/>
            <a:ext cx="822960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ＭＳ Ｐゴシック" pitchFamily="53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ＭＳ Ｐゴシック" pitchFamily="53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ＭＳ Ｐゴシック" pitchFamily="53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ＭＳ Ｐゴシック" pitchFamily="53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ＭＳ Ｐゴシック" pitchFamily="53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l"/>
            <a:r>
              <a:rPr lang="en-US" altLang="ja-JP" sz="4800" dirty="0" smtClean="0">
                <a:latin typeface="+mj-ea"/>
              </a:rPr>
              <a:t>Acknowledgements:</a:t>
            </a:r>
          </a:p>
          <a:p>
            <a:pPr algn="l"/>
            <a:r>
              <a:rPr lang="en-US" altLang="ja-JP" sz="1600" dirty="0">
                <a:latin typeface="+mj-ea"/>
              </a:rPr>
              <a:t> </a:t>
            </a:r>
            <a:r>
              <a:rPr lang="en-US" altLang="ja-JP" sz="1600" dirty="0" smtClean="0">
                <a:latin typeface="+mj-ea"/>
              </a:rPr>
              <a:t>    </a:t>
            </a:r>
          </a:p>
          <a:p>
            <a:pPr algn="l"/>
            <a:r>
              <a:rPr lang="en-US" altLang="ja-JP" dirty="0" smtClean="0">
                <a:latin typeface="+mj-ea"/>
              </a:rPr>
              <a:t> </a:t>
            </a:r>
            <a:r>
              <a:rPr lang="ja-JP" altLang="en-US" dirty="0" smtClean="0">
                <a:latin typeface="+mj-ea"/>
              </a:rPr>
              <a:t>　　</a:t>
            </a:r>
            <a:r>
              <a:rPr lang="ja-JP" altLang="en-US" sz="3600" dirty="0" smtClean="0">
                <a:latin typeface="+mj-ea"/>
              </a:rPr>
              <a:t>・</a:t>
            </a:r>
            <a:r>
              <a:rPr lang="en-US" altLang="ja-JP" sz="3600" dirty="0" smtClean="0">
                <a:latin typeface="+mj-ea"/>
              </a:rPr>
              <a:t>Monsanto Company</a:t>
            </a:r>
          </a:p>
          <a:p>
            <a:pPr algn="l"/>
            <a:r>
              <a:rPr lang="en-US" altLang="ja-JP" sz="3600" dirty="0" smtClean="0">
                <a:latin typeface="+mj-ea"/>
              </a:rPr>
              <a:t>       </a:t>
            </a:r>
            <a:r>
              <a:rPr lang="ja-JP" altLang="en-US" sz="3600" dirty="0" smtClean="0">
                <a:latin typeface="+mj-ea"/>
              </a:rPr>
              <a:t>・</a:t>
            </a:r>
            <a:r>
              <a:rPr lang="en-US" altLang="ja-JP" sz="3600" dirty="0" smtClean="0">
                <a:latin typeface="+mj-ea"/>
              </a:rPr>
              <a:t>ERA committee members</a:t>
            </a:r>
          </a:p>
          <a:p>
            <a:pPr algn="l"/>
            <a:r>
              <a:rPr lang="ja-JP" altLang="en-US" sz="3600" dirty="0" smtClean="0">
                <a:latin typeface="+mj-ea"/>
              </a:rPr>
              <a:t>       ・</a:t>
            </a:r>
            <a:r>
              <a:rPr lang="en-US" altLang="ja-JP" sz="3600" dirty="0" smtClean="0">
                <a:latin typeface="+mj-ea"/>
              </a:rPr>
              <a:t>MAFF/MOE office</a:t>
            </a:r>
            <a:endParaRPr lang="ja-JP" altLang="en-US" sz="3600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615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03648" y="179859"/>
            <a:ext cx="5904656" cy="1016893"/>
          </a:xfrm>
          <a:solidFill>
            <a:srgbClr val="FFFF99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altLang="ja-JP" sz="3600" b="1" dirty="0" smtClean="0">
                <a:solidFill>
                  <a:srgbClr val="0000FF"/>
                </a:solidFill>
                <a:latin typeface="+mj-ea"/>
                <a:cs typeface="Arial Unicode MS" pitchFamily="50" charset="-128"/>
              </a:rPr>
              <a:t>ERA of stacked GM crops</a:t>
            </a:r>
            <a:endParaRPr lang="ja-JP" altLang="en-US" sz="3600" b="1" dirty="0">
              <a:solidFill>
                <a:srgbClr val="0000FF"/>
              </a:solidFill>
              <a:latin typeface="+mj-ea"/>
              <a:cs typeface="HGP創英角ﾎﾟｯﾌﾟ体" pitchFamily="50" charset="-128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-108520" y="1340768"/>
            <a:ext cx="9361040" cy="5517232"/>
          </a:xfrm>
        </p:spPr>
        <p:txBody>
          <a:bodyPr>
            <a:normAutofit lnSpcReduction="10000"/>
          </a:bodyPr>
          <a:lstStyle/>
          <a:p>
            <a:pPr marL="514350" indent="-514350" eaLnBrk="1" hangingPunct="1">
              <a:buNone/>
            </a:pPr>
            <a:r>
              <a:rPr lang="ja-JP" altLang="en-US" dirty="0" smtClean="0">
                <a:latin typeface="+mj-ea"/>
                <a:ea typeface="+mj-ea"/>
              </a:rPr>
              <a:t>　　　　　　　　　　　　　　</a:t>
            </a:r>
            <a:r>
              <a:rPr lang="en-US" altLang="ja-JP" dirty="0" smtClean="0">
                <a:latin typeface="+mj-ea"/>
                <a:ea typeface="+mj-ea"/>
              </a:rPr>
              <a:t>= Hybrid </a:t>
            </a:r>
            <a:r>
              <a:rPr lang="en-US" altLang="ja-JP" dirty="0">
                <a:latin typeface="+mj-ea"/>
                <a:ea typeface="+mj-ea"/>
              </a:rPr>
              <a:t>between</a:t>
            </a:r>
            <a:r>
              <a:rPr lang="en-US" altLang="ja-JP" dirty="0" smtClean="0">
                <a:latin typeface="+mj-ea"/>
                <a:ea typeface="+mj-ea"/>
              </a:rPr>
              <a:t> GMOs </a:t>
            </a:r>
          </a:p>
          <a:p>
            <a:pPr marL="514350" indent="-514350" eaLnBrk="1" hangingPunct="1">
              <a:buNone/>
            </a:pPr>
            <a:r>
              <a:rPr lang="ja-JP" altLang="en-US" dirty="0" smtClean="0">
                <a:latin typeface="+mj-ea"/>
                <a:ea typeface="+mj-ea"/>
              </a:rPr>
              <a:t>　　　　　　　　　　　　　　　</a:t>
            </a:r>
            <a:r>
              <a:rPr lang="en-US" altLang="ja-JP" dirty="0" smtClean="0">
                <a:latin typeface="+mj-ea"/>
                <a:ea typeface="+mj-ea"/>
              </a:rPr>
              <a:t>by </a:t>
            </a:r>
            <a:r>
              <a:rPr lang="en-US" altLang="ja-JP" dirty="0">
                <a:latin typeface="+mj-ea"/>
                <a:ea typeface="+mj-ea"/>
              </a:rPr>
              <a:t>conventional breeding</a:t>
            </a:r>
            <a:r>
              <a:rPr lang="en-US" altLang="ja-JP" dirty="0" smtClean="0">
                <a:latin typeface="+mj-ea"/>
                <a:ea typeface="+mj-ea"/>
              </a:rPr>
              <a:t> </a:t>
            </a:r>
          </a:p>
          <a:p>
            <a:pPr marL="0" indent="0" eaLnBrk="1" hangingPunct="1">
              <a:buNone/>
            </a:pPr>
            <a:endParaRPr lang="ja-JP" altLang="en-US" dirty="0" smtClean="0">
              <a:latin typeface="+mj-ea"/>
              <a:ea typeface="+mj-ea"/>
            </a:endParaRPr>
          </a:p>
          <a:p>
            <a:pPr marL="400050" lvl="1" indent="0" eaLnBrk="1" hangingPunct="1">
              <a:buNone/>
            </a:pPr>
            <a:r>
              <a:rPr lang="en-US" altLang="ja-JP" sz="3200" dirty="0" smtClean="0">
                <a:latin typeface="+mj-ea"/>
                <a:ea typeface="+mj-ea"/>
              </a:rPr>
              <a:t>Possibility for</a:t>
            </a:r>
            <a:r>
              <a:rPr lang="en-US" altLang="ja-JP" sz="3200" dirty="0" smtClean="0">
                <a:solidFill>
                  <a:srgbClr val="00B050"/>
                </a:solidFill>
                <a:latin typeface="+mj-ea"/>
                <a:ea typeface="+mj-ea"/>
              </a:rPr>
              <a:t> Interaction </a:t>
            </a:r>
            <a:r>
              <a:rPr lang="en-US" altLang="ja-JP" sz="3200" dirty="0">
                <a:solidFill>
                  <a:srgbClr val="00B050"/>
                </a:solidFill>
                <a:latin typeface="+mj-ea"/>
                <a:ea typeface="+mj-ea"/>
              </a:rPr>
              <a:t>between stacked </a:t>
            </a:r>
            <a:r>
              <a:rPr lang="en-US" altLang="ja-JP" sz="3200" dirty="0" smtClean="0">
                <a:solidFill>
                  <a:srgbClr val="00B050"/>
                </a:solidFill>
                <a:latin typeface="+mj-ea"/>
                <a:ea typeface="+mj-ea"/>
              </a:rPr>
              <a:t>				traits </a:t>
            </a:r>
            <a:r>
              <a:rPr lang="en-US" altLang="ja-JP" sz="3200" dirty="0" smtClean="0">
                <a:latin typeface="+mj-ea"/>
                <a:ea typeface="+mj-ea"/>
              </a:rPr>
              <a:t>is </a:t>
            </a:r>
            <a:r>
              <a:rPr lang="en-US" altLang="ja-JP" sz="3200" dirty="0" smtClean="0">
                <a:solidFill>
                  <a:srgbClr val="FF0000"/>
                </a:solidFill>
                <a:latin typeface="+mj-ea"/>
                <a:ea typeface="+mj-ea"/>
              </a:rPr>
              <a:t>logically</a:t>
            </a:r>
            <a:r>
              <a:rPr lang="en-US" altLang="ja-JP" sz="3200" dirty="0" smtClean="0">
                <a:latin typeface="+mj-ea"/>
                <a:ea typeface="+mj-ea"/>
              </a:rPr>
              <a:t> examined.</a:t>
            </a:r>
            <a:endParaRPr lang="ja-JP" altLang="en-US" sz="3200" dirty="0" smtClean="0">
              <a:latin typeface="+mj-ea"/>
              <a:ea typeface="+mj-ea"/>
            </a:endParaRPr>
          </a:p>
          <a:p>
            <a:pPr marL="1314450" lvl="2" indent="-514350" eaLnBrk="1" hangingPunct="1"/>
            <a:r>
              <a:rPr lang="en-US" altLang="ja-JP" sz="3200" dirty="0">
                <a:latin typeface="+mj-ea"/>
                <a:ea typeface="+mj-ea"/>
              </a:rPr>
              <a:t>NO</a:t>
            </a:r>
            <a:r>
              <a:rPr lang="ja-JP" altLang="en-US" sz="3200" dirty="0" smtClean="0">
                <a:latin typeface="+mj-ea"/>
                <a:ea typeface="+mj-ea"/>
              </a:rPr>
              <a:t>：</a:t>
            </a:r>
            <a:r>
              <a:rPr lang="en-US" altLang="ja-JP" sz="3200" dirty="0" smtClean="0">
                <a:latin typeface="+mj-ea"/>
                <a:ea typeface="+mj-ea"/>
              </a:rPr>
              <a:t>it can be assessed </a:t>
            </a:r>
            <a:r>
              <a:rPr lang="en-US" altLang="ja-JP" sz="3200" dirty="0">
                <a:latin typeface="+mj-ea"/>
                <a:ea typeface="+mj-ea"/>
              </a:rPr>
              <a:t>by </a:t>
            </a:r>
            <a:r>
              <a:rPr lang="en-US" altLang="ja-JP" sz="3200" dirty="0" smtClean="0">
                <a:latin typeface="+mj-ea"/>
                <a:ea typeface="+mj-ea"/>
              </a:rPr>
              <a:t>ERA </a:t>
            </a:r>
            <a:r>
              <a:rPr lang="en-US" altLang="ja-JP" sz="3200" dirty="0">
                <a:latin typeface="+mj-ea"/>
                <a:ea typeface="+mj-ea"/>
              </a:rPr>
              <a:t>of</a:t>
            </a:r>
            <a:r>
              <a:rPr lang="en-US" altLang="ja-JP" sz="3200" dirty="0" smtClean="0">
                <a:latin typeface="+mj-ea"/>
                <a:ea typeface="+mj-ea"/>
              </a:rPr>
              <a:t> their 		    </a:t>
            </a:r>
          </a:p>
          <a:p>
            <a:pPr marL="800100" lvl="2" indent="0" eaLnBrk="1" hangingPunct="1">
              <a:buNone/>
            </a:pPr>
            <a:r>
              <a:rPr lang="en-US" altLang="ja-JP" sz="3200" dirty="0">
                <a:solidFill>
                  <a:srgbClr val="00B050"/>
                </a:solidFill>
                <a:latin typeface="+mj-ea"/>
                <a:ea typeface="+mj-ea"/>
              </a:rPr>
              <a:t> </a:t>
            </a:r>
            <a:r>
              <a:rPr lang="en-US" altLang="ja-JP" sz="3200" dirty="0" smtClean="0">
                <a:solidFill>
                  <a:srgbClr val="00B050"/>
                </a:solidFill>
                <a:latin typeface="+mj-ea"/>
                <a:ea typeface="+mj-ea"/>
              </a:rPr>
              <a:t>           parents' </a:t>
            </a:r>
            <a:r>
              <a:rPr lang="en-US" altLang="ja-JP" sz="3200" dirty="0">
                <a:solidFill>
                  <a:srgbClr val="00B050"/>
                </a:solidFill>
                <a:latin typeface="+mj-ea"/>
                <a:ea typeface="+mj-ea"/>
              </a:rPr>
              <a:t>events </a:t>
            </a:r>
            <a:r>
              <a:rPr lang="en-US" altLang="ja-JP" sz="3200" dirty="0" smtClean="0">
                <a:latin typeface="+mj-ea"/>
                <a:ea typeface="+mj-ea"/>
              </a:rPr>
              <a:t>without additional </a:t>
            </a:r>
          </a:p>
          <a:p>
            <a:pPr marL="800100" lvl="2" indent="0" eaLnBrk="1" hangingPunct="1">
              <a:buNone/>
            </a:pPr>
            <a:r>
              <a:rPr lang="en-US" altLang="ja-JP" sz="3200" dirty="0">
                <a:latin typeface="+mj-ea"/>
                <a:ea typeface="+mj-ea"/>
              </a:rPr>
              <a:t> </a:t>
            </a:r>
            <a:r>
              <a:rPr lang="en-US" altLang="ja-JP" sz="3200" dirty="0" smtClean="0">
                <a:latin typeface="+mj-ea"/>
                <a:ea typeface="+mj-ea"/>
              </a:rPr>
              <a:t>              field </a:t>
            </a:r>
            <a:r>
              <a:rPr lang="en-US" altLang="ja-JP" sz="3200" dirty="0">
                <a:latin typeface="+mj-ea"/>
                <a:ea typeface="+mj-ea"/>
              </a:rPr>
              <a:t>trial</a:t>
            </a:r>
            <a:r>
              <a:rPr lang="en-US" altLang="ja-JP" sz="3200" dirty="0" smtClean="0">
                <a:latin typeface="+mj-ea"/>
                <a:ea typeface="+mj-ea"/>
              </a:rPr>
              <a:t>.</a:t>
            </a:r>
            <a:endParaRPr lang="ja-JP" altLang="en-US" sz="3200" dirty="0" smtClean="0">
              <a:latin typeface="+mj-ea"/>
              <a:ea typeface="+mj-ea"/>
            </a:endParaRPr>
          </a:p>
          <a:p>
            <a:pPr marL="1314450" lvl="2" indent="-514350" eaLnBrk="1" hangingPunct="1"/>
            <a:r>
              <a:rPr lang="en-US" altLang="ja-JP" sz="3200" dirty="0">
                <a:latin typeface="+mj-ea"/>
                <a:ea typeface="+mj-ea"/>
              </a:rPr>
              <a:t>YES</a:t>
            </a:r>
            <a:r>
              <a:rPr lang="ja-JP" altLang="en-US" sz="3200" dirty="0" smtClean="0">
                <a:latin typeface="+mj-ea"/>
                <a:ea typeface="+mj-ea"/>
              </a:rPr>
              <a:t>：</a:t>
            </a:r>
            <a:r>
              <a:rPr lang="en-US" altLang="ja-JP" sz="3200" dirty="0" smtClean="0">
                <a:latin typeface="+mj-ea"/>
                <a:ea typeface="+mj-ea"/>
              </a:rPr>
              <a:t>it will be assessed by the data from </a:t>
            </a:r>
          </a:p>
          <a:p>
            <a:pPr marL="800100" lvl="2" indent="0" eaLnBrk="1" hangingPunct="1">
              <a:buNone/>
            </a:pPr>
            <a:r>
              <a:rPr lang="en-US" altLang="ja-JP" sz="3200" dirty="0" smtClean="0">
                <a:solidFill>
                  <a:srgbClr val="00B050"/>
                </a:solidFill>
                <a:latin typeface="+mj-ea"/>
                <a:ea typeface="+mj-ea"/>
              </a:rPr>
              <a:t>            Isolated field trial </a:t>
            </a:r>
            <a:r>
              <a:rPr lang="en-US" altLang="ja-JP" sz="3200" dirty="0" smtClean="0">
                <a:latin typeface="+mj-ea"/>
                <a:ea typeface="+mj-ea"/>
              </a:rPr>
              <a:t>of the </a:t>
            </a:r>
            <a:r>
              <a:rPr lang="en-US" altLang="ja-JP" sz="3200" dirty="0" smtClean="0">
                <a:solidFill>
                  <a:srgbClr val="00B050"/>
                </a:solidFill>
                <a:latin typeface="+mj-ea"/>
                <a:ea typeface="+mj-ea"/>
              </a:rPr>
              <a:t>stacked crop.</a:t>
            </a:r>
            <a:endParaRPr lang="ja-JP" altLang="en-US" sz="3200" dirty="0">
              <a:solidFill>
                <a:srgbClr val="00B050"/>
              </a:solidFill>
              <a:latin typeface="+mj-ea"/>
              <a:ea typeface="+mj-ea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53CCD-708A-46CC-9797-74929B5A1B3C}" type="slidenum">
              <a:rPr lang="ja-JP" altLang="en-US">
                <a:latin typeface="+mj-ea"/>
                <a:ea typeface="+mj-ea"/>
              </a:rPr>
              <a:pPr/>
              <a:t>4</a:t>
            </a:fld>
            <a:endParaRPr lang="ja-JP" altLang="en-US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560840" cy="926976"/>
          </a:xfrm>
          <a:solidFill>
            <a:srgbClr val="FFFF99"/>
          </a:solidFill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ja-JP" sz="3600" b="1" dirty="0" smtClean="0">
                <a:solidFill>
                  <a:srgbClr val="0000FF"/>
                </a:solidFill>
                <a:latin typeface="+mj-ea"/>
                <a:cs typeface="Arial Unicode MS" pitchFamily="50" charset="-128"/>
              </a:rPr>
              <a:t>Categories of </a:t>
            </a:r>
            <a:r>
              <a:rPr lang="en-US" altLang="ja-JP" sz="3600" b="1" dirty="0" smtClean="0">
                <a:solidFill>
                  <a:srgbClr val="FF0000"/>
                </a:solidFill>
                <a:latin typeface="+mj-ea"/>
                <a:cs typeface="Arial Unicode MS" pitchFamily="50" charset="-128"/>
              </a:rPr>
              <a:t>approval for Type 1 use </a:t>
            </a:r>
            <a:r>
              <a:rPr lang="en-US" altLang="ja-JP" sz="3600" b="1" dirty="0" smtClean="0">
                <a:solidFill>
                  <a:srgbClr val="0000FF"/>
                </a:solidFill>
                <a:latin typeface="+mj-ea"/>
                <a:cs typeface="Arial Unicode MS" pitchFamily="50" charset="-128"/>
              </a:rPr>
              <a:t/>
            </a:r>
            <a:br>
              <a:rPr lang="en-US" altLang="ja-JP" sz="3600" b="1" dirty="0" smtClean="0">
                <a:solidFill>
                  <a:srgbClr val="0000FF"/>
                </a:solidFill>
                <a:latin typeface="+mj-ea"/>
                <a:cs typeface="Arial Unicode MS" pitchFamily="50" charset="-128"/>
              </a:rPr>
            </a:br>
            <a:r>
              <a:rPr lang="en-US" altLang="ja-JP" sz="3600" b="1" dirty="0" smtClean="0">
                <a:solidFill>
                  <a:srgbClr val="0000FF"/>
                </a:solidFill>
                <a:latin typeface="+mj-ea"/>
                <a:cs typeface="Arial Unicode MS" pitchFamily="50" charset="-128"/>
              </a:rPr>
              <a:t>                 (except for isolated </a:t>
            </a:r>
            <a:r>
              <a:rPr lang="en-US" altLang="ja-JP" sz="3600" b="1" dirty="0">
                <a:solidFill>
                  <a:srgbClr val="0000FF"/>
                </a:solidFill>
                <a:latin typeface="+mj-ea"/>
                <a:cs typeface="Arial Unicode MS" pitchFamily="50" charset="-128"/>
              </a:rPr>
              <a:t>field </a:t>
            </a:r>
            <a:r>
              <a:rPr lang="en-US" altLang="ja-JP" sz="3600" b="1" dirty="0" smtClean="0">
                <a:solidFill>
                  <a:srgbClr val="0000FF"/>
                </a:solidFill>
                <a:latin typeface="+mj-ea"/>
                <a:cs typeface="Arial Unicode MS" pitchFamily="50" charset="-128"/>
              </a:rPr>
              <a:t>trial)</a:t>
            </a:r>
            <a:endParaRPr lang="ja-JP" altLang="en-US" sz="3600" b="1" dirty="0">
              <a:solidFill>
                <a:srgbClr val="0000FF"/>
              </a:solidFill>
              <a:latin typeface="+mj-ea"/>
              <a:cs typeface="Arial Unicode MS" pitchFamily="50" charset="-128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03980" y="1340768"/>
            <a:ext cx="9148540" cy="5445224"/>
          </a:xfrm>
        </p:spPr>
        <p:txBody>
          <a:bodyPr>
            <a:normAutofit/>
          </a:bodyPr>
          <a:lstStyle/>
          <a:p>
            <a:pPr marL="514350" indent="-514350" eaLnBrk="1" hangingPunct="1">
              <a:buNone/>
            </a:pPr>
            <a:r>
              <a:rPr lang="en-US" altLang="ja-JP" sz="3200" dirty="0" smtClean="0">
                <a:latin typeface="+mj-ea"/>
                <a:ea typeface="+mj-ea"/>
                <a:cs typeface="Arial Unicode MS" pitchFamily="50" charset="-128"/>
              </a:rPr>
              <a:t>1, Open field cultivation (anywhere in Japan)</a:t>
            </a:r>
          </a:p>
          <a:p>
            <a:pPr marL="514350" indent="-514350" eaLnBrk="1" hangingPunct="1">
              <a:buNone/>
            </a:pPr>
            <a:r>
              <a:rPr lang="en-US" altLang="ja-JP" sz="3200" dirty="0" smtClean="0">
                <a:latin typeface="+mj-ea"/>
                <a:cs typeface="Arial Unicode MS" pitchFamily="50" charset="-128"/>
              </a:rPr>
              <a:t>2, </a:t>
            </a:r>
            <a:r>
              <a:rPr lang="en-US" altLang="ja-JP" sz="3200" dirty="0" smtClean="0">
                <a:solidFill>
                  <a:srgbClr val="FF0000"/>
                </a:solidFill>
                <a:latin typeface="+mj-ea"/>
                <a:cs typeface="Arial Unicode MS" pitchFamily="50" charset="-128"/>
              </a:rPr>
              <a:t>Commodity</a:t>
            </a:r>
            <a:r>
              <a:rPr lang="en-US" altLang="ja-JP" sz="3200" dirty="0" smtClean="0">
                <a:solidFill>
                  <a:srgbClr val="FF0000"/>
                </a:solidFill>
                <a:latin typeface="+mj-ea"/>
                <a:ea typeface="+mj-ea"/>
                <a:cs typeface="Arial Unicode MS" pitchFamily="50" charset="-128"/>
              </a:rPr>
              <a:t> use </a:t>
            </a:r>
            <a:r>
              <a:rPr lang="en-US" altLang="ja-JP" sz="3200" dirty="0" smtClean="0">
                <a:latin typeface="+mj-ea"/>
                <a:ea typeface="+mj-ea"/>
                <a:cs typeface="Arial Unicode MS" pitchFamily="50" charset="-128"/>
              </a:rPr>
              <a:t>imported for processing or feed     </a:t>
            </a:r>
            <a:endParaRPr lang="en-US" altLang="ja-JP" dirty="0">
              <a:latin typeface="+mj-ea"/>
              <a:ea typeface="+mj-ea"/>
              <a:cs typeface="Arial Unicode MS" pitchFamily="50" charset="-128"/>
            </a:endParaRPr>
          </a:p>
          <a:p>
            <a:pPr marL="514350" indent="-514350" eaLnBrk="1" hangingPunct="1">
              <a:buNone/>
            </a:pPr>
            <a:r>
              <a:rPr lang="en-US" altLang="ja-JP" sz="3200" dirty="0" smtClean="0">
                <a:latin typeface="+mj-ea"/>
                <a:ea typeface="+mj-ea"/>
                <a:cs typeface="Arial Unicode MS" pitchFamily="50" charset="-128"/>
              </a:rPr>
              <a:t>       a, </a:t>
            </a:r>
            <a:r>
              <a:rPr lang="en-US" altLang="ja-JP" sz="3200" dirty="0" smtClean="0">
                <a:solidFill>
                  <a:srgbClr val="FF0000"/>
                </a:solidFill>
                <a:latin typeface="+mj-ea"/>
                <a:ea typeface="+mj-ea"/>
                <a:cs typeface="Arial Unicode MS" pitchFamily="50" charset="-128"/>
              </a:rPr>
              <a:t>without cultivation    </a:t>
            </a:r>
            <a:r>
              <a:rPr lang="en-US" altLang="ja-JP" sz="3200" dirty="0" smtClean="0">
                <a:latin typeface="+mj-ea"/>
                <a:ea typeface="+mj-ea"/>
                <a:cs typeface="Arial Unicode MS" pitchFamily="50" charset="-128"/>
              </a:rPr>
              <a:t>(ex. cotton)</a:t>
            </a:r>
          </a:p>
          <a:p>
            <a:pPr marL="1314450" lvl="2" indent="-514350" eaLnBrk="1" hangingPunct="1">
              <a:buNone/>
            </a:pPr>
            <a:r>
              <a:rPr lang="en-US" altLang="ja-JP" sz="3200" dirty="0" smtClean="0">
                <a:latin typeface="+mj-ea"/>
                <a:ea typeface="+mj-ea"/>
                <a:cs typeface="Arial Unicode MS" pitchFamily="50" charset="-128"/>
              </a:rPr>
              <a:t>     in </a:t>
            </a:r>
            <a:r>
              <a:rPr lang="en-US" altLang="ja-JP" sz="3200" dirty="0">
                <a:latin typeface="+mj-ea"/>
                <a:ea typeface="+mj-ea"/>
                <a:cs typeface="Arial Unicode MS" pitchFamily="50" charset="-128"/>
              </a:rPr>
              <a:t>case </a:t>
            </a:r>
            <a:r>
              <a:rPr lang="en-US" altLang="ja-JP" sz="3200" dirty="0" smtClean="0">
                <a:latin typeface="+mj-ea"/>
                <a:ea typeface="+mj-ea"/>
                <a:cs typeface="Arial Unicode MS" pitchFamily="50" charset="-128"/>
              </a:rPr>
              <a:t>of </a:t>
            </a:r>
            <a:r>
              <a:rPr lang="en-US" altLang="ja-JP" sz="3200" dirty="0" smtClean="0">
                <a:solidFill>
                  <a:srgbClr val="00B050"/>
                </a:solidFill>
                <a:latin typeface="+mj-ea"/>
                <a:ea typeface="+mj-ea"/>
                <a:cs typeface="Arial Unicode MS" pitchFamily="50" charset="-128"/>
              </a:rPr>
              <a:t>no crossable wild plant</a:t>
            </a:r>
            <a:endParaRPr lang="en-US" altLang="ja-JP" sz="3200" dirty="0" smtClean="0">
              <a:latin typeface="+mj-ea"/>
              <a:ea typeface="+mj-ea"/>
              <a:cs typeface="Arial Unicode MS" pitchFamily="50" charset="-128"/>
            </a:endParaRPr>
          </a:p>
          <a:p>
            <a:pPr marL="1314450" lvl="2" indent="-514350" eaLnBrk="1" hangingPunct="1">
              <a:buNone/>
            </a:pPr>
            <a:r>
              <a:rPr lang="en-US" altLang="ja-JP" sz="3200" dirty="0">
                <a:solidFill>
                  <a:srgbClr val="00B050"/>
                </a:solidFill>
                <a:latin typeface="+mj-ea"/>
                <a:ea typeface="+mj-ea"/>
                <a:cs typeface="Arial Unicode MS" pitchFamily="50" charset="-128"/>
              </a:rPr>
              <a:t> </a:t>
            </a:r>
            <a:r>
              <a:rPr lang="en-US" altLang="ja-JP" sz="3200" dirty="0" smtClean="0">
                <a:solidFill>
                  <a:srgbClr val="00B050"/>
                </a:solidFill>
                <a:latin typeface="+mj-ea"/>
                <a:ea typeface="+mj-ea"/>
                <a:cs typeface="Arial Unicode MS" pitchFamily="50" charset="-128"/>
              </a:rPr>
              <a:t>               </a:t>
            </a:r>
            <a:r>
              <a:rPr lang="en-US" altLang="ja-JP" sz="3200" dirty="0" smtClean="0">
                <a:latin typeface="+mj-ea"/>
                <a:cs typeface="Arial Unicode MS" pitchFamily="50" charset="-128"/>
              </a:rPr>
              <a:t>nor</a:t>
            </a:r>
            <a:r>
              <a:rPr lang="en-US" altLang="ja-JP" sz="3200" dirty="0" smtClean="0">
                <a:solidFill>
                  <a:srgbClr val="00B050"/>
                </a:solidFill>
                <a:latin typeface="+mj-ea"/>
                <a:ea typeface="+mj-ea"/>
                <a:cs typeface="Arial Unicode MS" pitchFamily="50" charset="-128"/>
              </a:rPr>
              <a:t> no survival </a:t>
            </a:r>
            <a:r>
              <a:rPr lang="en-US" altLang="ja-JP" sz="3200" dirty="0">
                <a:latin typeface="+mj-ea"/>
                <a:ea typeface="+mj-ea"/>
                <a:cs typeface="Arial Unicode MS" pitchFamily="50" charset="-128"/>
              </a:rPr>
              <a:t>in Japanese </a:t>
            </a:r>
            <a:r>
              <a:rPr lang="en-US" altLang="ja-JP" sz="3200" dirty="0" smtClean="0">
                <a:latin typeface="+mj-ea"/>
                <a:ea typeface="+mj-ea"/>
                <a:cs typeface="Arial Unicode MS" pitchFamily="50" charset="-128"/>
              </a:rPr>
              <a:t>nature</a:t>
            </a:r>
          </a:p>
          <a:p>
            <a:pPr marL="1314450" lvl="2" indent="-514350" eaLnBrk="1" hangingPunct="1">
              <a:buNone/>
            </a:pPr>
            <a:r>
              <a:rPr lang="en-US" altLang="ja-JP" sz="3200" dirty="0" smtClean="0">
                <a:latin typeface="+mj-ea"/>
                <a:ea typeface="+mj-ea"/>
                <a:cs typeface="Arial Unicode MS" pitchFamily="50" charset="-128"/>
              </a:rPr>
              <a:t> b, </a:t>
            </a:r>
            <a:r>
              <a:rPr lang="en-US" altLang="ja-JP" sz="3200" dirty="0" smtClean="0">
                <a:solidFill>
                  <a:srgbClr val="FF0000"/>
                </a:solidFill>
                <a:latin typeface="+mj-ea"/>
                <a:ea typeface="+mj-ea"/>
                <a:cs typeface="Arial Unicode MS" pitchFamily="50" charset="-128"/>
              </a:rPr>
              <a:t>with cultivation</a:t>
            </a:r>
            <a:r>
              <a:rPr lang="ja-JP" altLang="en-US" sz="3200" dirty="0">
                <a:solidFill>
                  <a:srgbClr val="FF0000"/>
                </a:solidFill>
                <a:latin typeface="+mj-ea"/>
                <a:ea typeface="+mj-ea"/>
                <a:cs typeface="Arial Unicode MS" pitchFamily="50" charset="-128"/>
              </a:rPr>
              <a:t> </a:t>
            </a:r>
            <a:r>
              <a:rPr lang="ja-JP" altLang="en-US" sz="3200" dirty="0" smtClean="0">
                <a:solidFill>
                  <a:srgbClr val="FF0000"/>
                </a:solidFill>
                <a:latin typeface="+mj-ea"/>
                <a:ea typeface="+mj-ea"/>
                <a:cs typeface="Arial Unicode MS" pitchFamily="50" charset="-128"/>
              </a:rPr>
              <a:t>       </a:t>
            </a:r>
            <a:r>
              <a:rPr lang="en-US" altLang="ja-JP" sz="3200" dirty="0" smtClean="0">
                <a:latin typeface="+mj-ea"/>
                <a:ea typeface="+mj-ea"/>
                <a:cs typeface="Arial Unicode MS" pitchFamily="50" charset="-128"/>
              </a:rPr>
              <a:t>(ex. soybean)</a:t>
            </a:r>
          </a:p>
          <a:p>
            <a:pPr marL="1314450" lvl="2" indent="-514350" eaLnBrk="1" hangingPunct="1">
              <a:buNone/>
            </a:pPr>
            <a:r>
              <a:rPr lang="en-US" altLang="ja-JP" sz="3200" dirty="0" smtClean="0">
                <a:latin typeface="+mj-ea"/>
                <a:ea typeface="+mj-ea"/>
                <a:cs typeface="Arial Unicode MS" pitchFamily="50" charset="-128"/>
              </a:rPr>
              <a:t>     in case of presence of </a:t>
            </a:r>
            <a:r>
              <a:rPr lang="en-US" altLang="ja-JP" sz="3200" dirty="0">
                <a:solidFill>
                  <a:srgbClr val="00B050"/>
                </a:solidFill>
                <a:latin typeface="+mj-ea"/>
                <a:cs typeface="Arial Unicode MS" pitchFamily="50" charset="-128"/>
              </a:rPr>
              <a:t>crossable </a:t>
            </a:r>
            <a:r>
              <a:rPr lang="en-US" altLang="ja-JP" sz="3200" dirty="0" smtClean="0">
                <a:solidFill>
                  <a:srgbClr val="00B050"/>
                </a:solidFill>
                <a:latin typeface="+mj-ea"/>
                <a:cs typeface="Arial Unicode MS" pitchFamily="50" charset="-128"/>
              </a:rPr>
              <a:t>wild plants </a:t>
            </a:r>
          </a:p>
          <a:p>
            <a:pPr marL="1314450" lvl="2" indent="-514350" eaLnBrk="1" hangingPunct="1">
              <a:buNone/>
            </a:pPr>
            <a:r>
              <a:rPr lang="en-US" altLang="ja-JP" sz="3200" dirty="0">
                <a:solidFill>
                  <a:srgbClr val="00B050"/>
                </a:solidFill>
                <a:latin typeface="+mj-ea"/>
                <a:cs typeface="Arial Unicode MS" pitchFamily="50" charset="-128"/>
              </a:rPr>
              <a:t> </a:t>
            </a:r>
            <a:r>
              <a:rPr lang="en-US" altLang="ja-JP" sz="3200" dirty="0" smtClean="0">
                <a:solidFill>
                  <a:srgbClr val="00B050"/>
                </a:solidFill>
                <a:latin typeface="+mj-ea"/>
                <a:cs typeface="Arial Unicode MS" pitchFamily="50" charset="-128"/>
              </a:rPr>
              <a:t>             </a:t>
            </a:r>
            <a:r>
              <a:rPr lang="en-US" altLang="ja-JP" sz="3200" dirty="0" smtClean="0">
                <a:latin typeface="+mj-ea"/>
                <a:cs typeface="Arial Unicode MS" pitchFamily="50" charset="-128"/>
              </a:rPr>
              <a:t>or </a:t>
            </a:r>
            <a:r>
              <a:rPr lang="en-US" altLang="ja-JP" sz="3200" dirty="0" smtClean="0">
                <a:solidFill>
                  <a:srgbClr val="00B050"/>
                </a:solidFill>
                <a:latin typeface="+mj-ea"/>
                <a:ea typeface="+mj-ea"/>
                <a:cs typeface="Arial Unicode MS" pitchFamily="50" charset="-128"/>
              </a:rPr>
              <a:t>possible survival </a:t>
            </a:r>
            <a:r>
              <a:rPr lang="en-US" altLang="ja-JP" sz="3200" dirty="0" smtClean="0">
                <a:latin typeface="+mj-ea"/>
                <a:ea typeface="+mj-ea"/>
                <a:cs typeface="Arial Unicode MS" pitchFamily="50" charset="-128"/>
              </a:rPr>
              <a:t>of </a:t>
            </a:r>
            <a:r>
              <a:rPr lang="en-US" altLang="ja-JP" sz="3200" dirty="0" smtClean="0">
                <a:solidFill>
                  <a:srgbClr val="00B050"/>
                </a:solidFill>
                <a:latin typeface="+mj-ea"/>
                <a:cs typeface="Arial Unicode MS" pitchFamily="50" charset="-128"/>
              </a:rPr>
              <a:t>spilled </a:t>
            </a:r>
            <a:r>
              <a:rPr lang="en-US" altLang="ja-JP" sz="3200" dirty="0" smtClean="0">
                <a:solidFill>
                  <a:srgbClr val="00B050"/>
                </a:solidFill>
                <a:latin typeface="+mj-ea"/>
                <a:ea typeface="+mj-ea"/>
                <a:cs typeface="Arial Unicode MS" pitchFamily="50" charset="-128"/>
              </a:rPr>
              <a:t>seeds</a:t>
            </a:r>
            <a:r>
              <a:rPr lang="en-US" altLang="ja-JP" sz="3200" dirty="0" smtClean="0">
                <a:solidFill>
                  <a:srgbClr val="003300"/>
                </a:solidFill>
                <a:latin typeface="+mj-ea"/>
                <a:ea typeface="+mj-ea"/>
                <a:cs typeface="Arial Unicode MS" pitchFamily="50" charset="-128"/>
              </a:rPr>
              <a:t> </a:t>
            </a:r>
          </a:p>
          <a:p>
            <a:pPr marL="1314450" lvl="2" indent="-514350" eaLnBrk="1" hangingPunct="1">
              <a:buNone/>
            </a:pPr>
            <a:r>
              <a:rPr lang="en-US" altLang="ja-JP" sz="3200" dirty="0">
                <a:solidFill>
                  <a:srgbClr val="003300"/>
                </a:solidFill>
                <a:latin typeface="+mj-ea"/>
                <a:ea typeface="+mj-ea"/>
                <a:cs typeface="Arial Unicode MS" pitchFamily="50" charset="-128"/>
              </a:rPr>
              <a:t> </a:t>
            </a:r>
            <a:r>
              <a:rPr lang="en-US" altLang="ja-JP" sz="3200" dirty="0" smtClean="0">
                <a:solidFill>
                  <a:srgbClr val="003300"/>
                </a:solidFill>
                <a:latin typeface="+mj-ea"/>
                <a:ea typeface="+mj-ea"/>
                <a:cs typeface="Arial Unicode MS" pitchFamily="50" charset="-128"/>
              </a:rPr>
              <a:t>                    during domestic transportation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5C56B-5089-445B-979A-8CC8AD160072}" type="slidenum">
              <a:rPr lang="ja-JP" altLang="en-US">
                <a:latin typeface="+mj-ea"/>
                <a:ea typeface="+mj-ea"/>
              </a:rPr>
              <a:pPr/>
              <a:t>5</a:t>
            </a:fld>
            <a:endParaRPr lang="ja-JP" altLang="en-US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601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301903" cy="792088"/>
          </a:xfrm>
          <a:solidFill>
            <a:srgbClr val="FFFF99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altLang="ja-JP" sz="3600" b="1" dirty="0" smtClean="0">
                <a:solidFill>
                  <a:srgbClr val="0000FF"/>
                </a:solidFill>
                <a:latin typeface="+mj-ea"/>
                <a:cs typeface="Arial Unicode MS" pitchFamily="50" charset="-128"/>
              </a:rPr>
              <a:t>Assessment  items of GM crop</a:t>
            </a:r>
            <a:endParaRPr lang="ja-JP" altLang="en-US" sz="3600" dirty="0">
              <a:solidFill>
                <a:srgbClr val="0000FF"/>
              </a:solidFill>
              <a:latin typeface="+mj-ea"/>
              <a:cs typeface="HGP創英角ﾎﾟｯﾌﾟ体" pitchFamily="50" charset="-128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14312" y="1196752"/>
            <a:ext cx="8715375" cy="5638800"/>
          </a:xfrm>
        </p:spPr>
        <p:txBody>
          <a:bodyPr>
            <a:noAutofit/>
          </a:bodyPr>
          <a:lstStyle/>
          <a:p>
            <a:pPr marL="514350" indent="-514350" eaLnBrk="1" hangingPunct="1">
              <a:buNone/>
            </a:pPr>
            <a:r>
              <a:rPr lang="en-US" altLang="ja-JP" dirty="0" smtClean="0">
                <a:latin typeface="+mj-ea"/>
                <a:cs typeface="Arial Unicode MS" pitchFamily="50" charset="-128"/>
              </a:rPr>
              <a:t>A) </a:t>
            </a:r>
            <a:r>
              <a:rPr lang="en-US" altLang="ja-JP" dirty="0" err="1" smtClean="0">
                <a:solidFill>
                  <a:srgbClr val="00B050"/>
                </a:solidFill>
                <a:latin typeface="+mj-ea"/>
                <a:cs typeface="Arial Unicode MS" pitchFamily="50" charset="-128"/>
              </a:rPr>
              <a:t>Crossability</a:t>
            </a:r>
            <a:r>
              <a:rPr lang="en-US" altLang="ja-JP" dirty="0" smtClean="0">
                <a:latin typeface="+mj-ea"/>
                <a:cs typeface="Arial Unicode MS" pitchFamily="50" charset="-128"/>
              </a:rPr>
              <a:t> </a:t>
            </a:r>
          </a:p>
          <a:p>
            <a:pPr marL="514350" indent="-514350" eaLnBrk="1" hangingPunct="1">
              <a:buNone/>
            </a:pPr>
            <a:r>
              <a:rPr lang="en-US" altLang="ja-JP" dirty="0" smtClean="0">
                <a:latin typeface="+mj-ea"/>
                <a:cs typeface="Arial Unicode MS" pitchFamily="50" charset="-128"/>
                <a:sym typeface="Wingdings" pitchFamily="53" charset="2"/>
              </a:rPr>
              <a:t>		Does it cross with relative wild plants? 	</a:t>
            </a:r>
          </a:p>
          <a:p>
            <a:pPr marL="514350" indent="-514350" eaLnBrk="1" hangingPunct="1">
              <a:buNone/>
            </a:pPr>
            <a:r>
              <a:rPr lang="en-US" altLang="ja-JP" dirty="0" smtClean="0">
                <a:latin typeface="+mj-ea"/>
                <a:cs typeface="Arial Unicode MS" pitchFamily="50" charset="-128"/>
                <a:sym typeface="Wingdings" pitchFamily="53" charset="2"/>
              </a:rPr>
              <a:t>						→ Introgression?</a:t>
            </a:r>
            <a:endParaRPr lang="en-US" altLang="ja-JP" dirty="0" smtClean="0">
              <a:latin typeface="+mj-ea"/>
              <a:ea typeface="+mj-ea"/>
              <a:cs typeface="Arial Unicode MS" pitchFamily="50" charset="-128"/>
            </a:endParaRPr>
          </a:p>
          <a:p>
            <a:pPr marL="514350" indent="-514350" eaLnBrk="1" hangingPunct="1">
              <a:buNone/>
            </a:pPr>
            <a:r>
              <a:rPr lang="en-US" altLang="ja-JP" dirty="0" smtClean="0">
                <a:latin typeface="+mj-ea"/>
                <a:ea typeface="+mj-ea"/>
                <a:cs typeface="Arial Unicode MS" pitchFamily="50" charset="-128"/>
              </a:rPr>
              <a:t>B) </a:t>
            </a:r>
            <a:r>
              <a:rPr lang="en-US" altLang="ja-JP" dirty="0" smtClean="0">
                <a:solidFill>
                  <a:srgbClr val="00B050"/>
                </a:solidFill>
                <a:latin typeface="+mj-ea"/>
                <a:ea typeface="+mj-ea"/>
                <a:cs typeface="Arial Unicode MS" pitchFamily="50" charset="-128"/>
              </a:rPr>
              <a:t>Competitiveness</a:t>
            </a:r>
          </a:p>
          <a:p>
            <a:pPr marL="514350" indent="-514350" eaLnBrk="1" hangingPunct="1">
              <a:buFont typeface="Arial" pitchFamily="53" charset="0"/>
              <a:buNone/>
            </a:pPr>
            <a:r>
              <a:rPr lang="en-US" altLang="ja-JP" dirty="0" smtClean="0">
                <a:latin typeface="+mj-ea"/>
                <a:ea typeface="+mj-ea"/>
                <a:cs typeface="Arial Unicode MS" pitchFamily="50" charset="-128"/>
              </a:rPr>
              <a:t>		Does it decrease </a:t>
            </a:r>
            <a:r>
              <a:rPr lang="en-US" altLang="ja-JP" dirty="0">
                <a:latin typeface="+mj-ea"/>
                <a:ea typeface="+mj-ea"/>
                <a:cs typeface="Arial Unicode MS" pitchFamily="50" charset="-128"/>
              </a:rPr>
              <a:t>wild </a:t>
            </a:r>
            <a:r>
              <a:rPr lang="en-US" altLang="ja-JP" dirty="0" smtClean="0">
                <a:latin typeface="+mj-ea"/>
                <a:ea typeface="+mj-ea"/>
                <a:cs typeface="Arial Unicode MS" pitchFamily="50" charset="-128"/>
              </a:rPr>
              <a:t>plant population? </a:t>
            </a:r>
          </a:p>
          <a:p>
            <a:pPr marL="514350" indent="-514350" eaLnBrk="1" hangingPunct="1">
              <a:buFont typeface="Arial" pitchFamily="53" charset="0"/>
              <a:buNone/>
            </a:pPr>
            <a:endParaRPr lang="en-US" altLang="ja-JP" dirty="0" smtClean="0">
              <a:latin typeface="+mj-ea"/>
              <a:ea typeface="+mj-ea"/>
              <a:cs typeface="Arial Unicode MS" pitchFamily="50" charset="-128"/>
            </a:endParaRPr>
          </a:p>
          <a:p>
            <a:pPr marL="514350" indent="-514350" eaLnBrk="1" hangingPunct="1">
              <a:buNone/>
            </a:pPr>
            <a:r>
              <a:rPr lang="en-US" altLang="ja-JP" dirty="0" smtClean="0">
                <a:latin typeface="+mj-ea"/>
                <a:ea typeface="+mj-ea"/>
                <a:cs typeface="Arial Unicode MS" pitchFamily="50" charset="-128"/>
              </a:rPr>
              <a:t>C) </a:t>
            </a:r>
            <a:r>
              <a:rPr lang="en-US" altLang="ja-JP" dirty="0" smtClean="0">
                <a:solidFill>
                  <a:srgbClr val="00B050"/>
                </a:solidFill>
                <a:latin typeface="+mj-ea"/>
                <a:ea typeface="+mj-ea"/>
                <a:cs typeface="Arial Unicode MS" pitchFamily="50" charset="-128"/>
              </a:rPr>
              <a:t>Productivity </a:t>
            </a:r>
            <a:r>
              <a:rPr lang="en-US" altLang="ja-JP" dirty="0">
                <a:solidFill>
                  <a:srgbClr val="00B050"/>
                </a:solidFill>
                <a:latin typeface="+mj-ea"/>
                <a:ea typeface="+mj-ea"/>
                <a:cs typeface="Arial Unicode MS" pitchFamily="50" charset="-128"/>
              </a:rPr>
              <a:t>of harmful substances</a:t>
            </a:r>
            <a:endParaRPr lang="en-US" altLang="ja-JP" dirty="0" smtClean="0">
              <a:solidFill>
                <a:srgbClr val="00B050"/>
              </a:solidFill>
              <a:latin typeface="+mj-ea"/>
              <a:ea typeface="+mj-ea"/>
              <a:cs typeface="Arial Unicode MS" pitchFamily="50" charset="-128"/>
            </a:endParaRPr>
          </a:p>
          <a:p>
            <a:pPr marL="514350" indent="-514350" eaLnBrk="1" hangingPunct="1">
              <a:buFont typeface="Arial" pitchFamily="53" charset="0"/>
              <a:buNone/>
            </a:pPr>
            <a:r>
              <a:rPr lang="en-US" altLang="ja-JP" dirty="0" smtClean="0">
                <a:latin typeface="+mj-ea"/>
                <a:ea typeface="+mj-ea"/>
                <a:cs typeface="Arial Unicode MS" pitchFamily="50" charset="-128"/>
                <a:sym typeface="Wingdings" pitchFamily="53" charset="2"/>
              </a:rPr>
              <a:t>		Does it influence on growth </a:t>
            </a:r>
            <a:r>
              <a:rPr lang="en-US" altLang="ja-JP" dirty="0">
                <a:latin typeface="+mj-ea"/>
                <a:ea typeface="+mj-ea"/>
                <a:cs typeface="Arial Unicode MS" pitchFamily="50" charset="-128"/>
                <a:sym typeface="Wingdings" pitchFamily="53" charset="2"/>
              </a:rPr>
              <a:t>of wild animals</a:t>
            </a:r>
            <a:r>
              <a:rPr lang="en-US" altLang="ja-JP" dirty="0" smtClean="0">
                <a:latin typeface="+mj-ea"/>
                <a:ea typeface="+mj-ea"/>
                <a:cs typeface="Arial Unicode MS" pitchFamily="50" charset="-128"/>
                <a:sym typeface="Wingdings" pitchFamily="53" charset="2"/>
              </a:rPr>
              <a:t>/</a:t>
            </a:r>
          </a:p>
          <a:p>
            <a:pPr marL="514350" indent="-514350" eaLnBrk="1" hangingPunct="1">
              <a:buFont typeface="Arial" pitchFamily="53" charset="0"/>
              <a:buNone/>
            </a:pPr>
            <a:r>
              <a:rPr lang="en-US" altLang="ja-JP" dirty="0" smtClean="0">
                <a:latin typeface="+mj-ea"/>
                <a:ea typeface="+mj-ea"/>
                <a:cs typeface="Arial Unicode MS" pitchFamily="50" charset="-128"/>
                <a:sym typeface="Wingdings" pitchFamily="53" charset="2"/>
              </a:rPr>
              <a:t>						plants/microbes </a:t>
            </a:r>
            <a:r>
              <a:rPr lang="en-US" altLang="ja-JP" dirty="0">
                <a:latin typeface="+mj-ea"/>
                <a:ea typeface="+mj-ea"/>
                <a:cs typeface="Arial Unicode MS" pitchFamily="50" charset="-128"/>
                <a:sym typeface="Wingdings" pitchFamily="53" charset="2"/>
              </a:rPr>
              <a:t>?</a:t>
            </a:r>
            <a:endParaRPr lang="en-US" altLang="ja-JP" dirty="0" smtClean="0">
              <a:latin typeface="+mj-ea"/>
              <a:ea typeface="+mj-ea"/>
              <a:cs typeface="Arial Unicode MS" pitchFamily="50" charset="-128"/>
            </a:endParaRPr>
          </a:p>
          <a:p>
            <a:pPr marL="514350" indent="-514350" eaLnBrk="1" hangingPunct="1">
              <a:buFont typeface="Arial" pitchFamily="53" charset="0"/>
              <a:buNone/>
            </a:pPr>
            <a:r>
              <a:rPr lang="en-US" altLang="ja-JP" dirty="0" smtClean="0">
                <a:latin typeface="+mj-ea"/>
                <a:ea typeface="+mj-ea"/>
                <a:cs typeface="Arial Unicode MS" pitchFamily="50" charset="-128"/>
                <a:sym typeface="Wingdings" pitchFamily="53" charset="2"/>
              </a:rPr>
              <a:t>		</a:t>
            </a:r>
            <a:r>
              <a:rPr lang="ja-JP" altLang="en-US" dirty="0" smtClean="0">
                <a:latin typeface="+mj-ea"/>
                <a:ea typeface="+mj-ea"/>
                <a:cs typeface="Arial Unicode MS" pitchFamily="50" charset="-128"/>
                <a:sym typeface="Wingdings" pitchFamily="53" charset="2"/>
              </a:rPr>
              <a:t>　　</a:t>
            </a:r>
            <a:endParaRPr lang="en-US" altLang="ja-JP" dirty="0">
              <a:latin typeface="+mj-ea"/>
              <a:ea typeface="+mj-ea"/>
              <a:cs typeface="Arial Unicode MS" pitchFamily="50" charset="-128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309D0-7477-4AED-A2DB-ED5DE3CDEA1C}" type="slidenum">
              <a:rPr lang="ja-JP" altLang="en-US">
                <a:latin typeface="+mj-ea"/>
                <a:ea typeface="+mj-ea"/>
              </a:rPr>
              <a:pPr/>
              <a:t>6</a:t>
            </a:fld>
            <a:endParaRPr lang="ja-JP" altLang="en-US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99592" y="44624"/>
            <a:ext cx="7344816" cy="648072"/>
          </a:xfrm>
          <a:solidFill>
            <a:srgbClr val="FFFF99"/>
          </a:solidFill>
        </p:spPr>
        <p:txBody>
          <a:bodyPr/>
          <a:lstStyle/>
          <a:p>
            <a:r>
              <a:rPr lang="en-US" altLang="ja-JP" sz="3600" b="1" dirty="0" smtClean="0">
                <a:solidFill>
                  <a:srgbClr val="0000FF"/>
                </a:solidFill>
                <a:latin typeface="+mj-ea"/>
              </a:rPr>
              <a:t>Points of the assessment in Japan</a:t>
            </a:r>
            <a:endParaRPr lang="ja-JP" altLang="en-US" sz="3600" b="1" dirty="0">
              <a:solidFill>
                <a:srgbClr val="0000FF"/>
              </a:solidFill>
              <a:latin typeface="+mj-ea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76664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>
                <a:solidFill>
                  <a:srgbClr val="000000"/>
                </a:solidFill>
                <a:latin typeface="+mj-ea"/>
                <a:ea typeface="+mj-ea"/>
              </a:rPr>
              <a:t>・</a:t>
            </a:r>
            <a:r>
              <a:rPr lang="en-US" altLang="ja-JP" dirty="0" smtClean="0">
                <a:solidFill>
                  <a:srgbClr val="000000"/>
                </a:solidFill>
                <a:latin typeface="+mj-ea"/>
                <a:ea typeface="+mj-ea"/>
              </a:rPr>
              <a:t>1st step of ERA</a:t>
            </a:r>
          </a:p>
          <a:p>
            <a:pPr>
              <a:buNone/>
            </a:pPr>
            <a:r>
              <a:rPr lang="en-US" altLang="ja-JP" dirty="0" smtClean="0">
                <a:solidFill>
                  <a:srgbClr val="00B050"/>
                </a:solidFill>
                <a:latin typeface="+mj-ea"/>
                <a:ea typeface="+mj-ea"/>
              </a:rPr>
              <a:t>	</a:t>
            </a:r>
            <a:r>
              <a:rPr lang="ja-JP" altLang="en-US" dirty="0">
                <a:solidFill>
                  <a:srgbClr val="00B050"/>
                </a:solidFill>
                <a:latin typeface="+mj-ea"/>
                <a:ea typeface="+mj-ea"/>
              </a:rPr>
              <a:t>　</a:t>
            </a:r>
            <a:r>
              <a:rPr lang="en-US" altLang="ja-JP" dirty="0" smtClean="0">
                <a:latin typeface="+mj-ea"/>
                <a:ea typeface="+mj-ea"/>
              </a:rPr>
              <a:t>Identification of the </a:t>
            </a:r>
            <a:r>
              <a:rPr lang="en-US" altLang="ja-JP" dirty="0" smtClean="0">
                <a:solidFill>
                  <a:srgbClr val="00B050"/>
                </a:solidFill>
                <a:latin typeface="+mj-ea"/>
                <a:ea typeface="+mj-ea"/>
              </a:rPr>
              <a:t>wildlife (plant) </a:t>
            </a:r>
            <a:r>
              <a:rPr lang="en-US" altLang="ja-JP" dirty="0" smtClean="0">
                <a:latin typeface="+mj-ea"/>
                <a:ea typeface="+mj-ea"/>
              </a:rPr>
              <a:t>which </a:t>
            </a:r>
            <a:r>
              <a:rPr lang="ja-JP" altLang="en-US" dirty="0" smtClean="0">
                <a:latin typeface="+mj-ea"/>
                <a:ea typeface="+mj-ea"/>
              </a:rPr>
              <a:t>　　　</a:t>
            </a:r>
            <a:endParaRPr lang="en-US" altLang="ja-JP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ja-JP" altLang="en-US" dirty="0">
                <a:latin typeface="+mj-ea"/>
                <a:ea typeface="+mj-ea"/>
              </a:rPr>
              <a:t>　</a:t>
            </a:r>
            <a:r>
              <a:rPr lang="ja-JP" altLang="en-US" dirty="0" smtClean="0">
                <a:latin typeface="+mj-ea"/>
                <a:ea typeface="+mj-ea"/>
              </a:rPr>
              <a:t>　　　　</a:t>
            </a:r>
            <a:r>
              <a:rPr lang="en-US" altLang="ja-JP" dirty="0" smtClean="0">
                <a:latin typeface="+mj-ea"/>
                <a:ea typeface="+mj-ea"/>
              </a:rPr>
              <a:t>may be affected by GM crop.</a:t>
            </a:r>
          </a:p>
          <a:p>
            <a:pPr marL="0" indent="0">
              <a:buNone/>
            </a:pPr>
            <a:r>
              <a:rPr lang="en-US" altLang="ja-JP" dirty="0" smtClean="0">
                <a:latin typeface="+mj-ea"/>
                <a:ea typeface="+mj-ea"/>
              </a:rPr>
              <a:t>    *Wildlife (plant) is the </a:t>
            </a:r>
            <a:r>
              <a:rPr lang="en-US" altLang="ja-JP" dirty="0" smtClean="0">
                <a:solidFill>
                  <a:srgbClr val="00B050"/>
                </a:solidFill>
                <a:latin typeface="+mj-ea"/>
                <a:ea typeface="+mj-ea"/>
              </a:rPr>
              <a:t>non-crop species</a:t>
            </a:r>
            <a:endParaRPr lang="en-US" altLang="ja-JP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rgbClr val="00B050"/>
                </a:solidFill>
                <a:latin typeface="+mj-ea"/>
                <a:ea typeface="+mj-ea"/>
              </a:rPr>
              <a:t>　</a:t>
            </a:r>
            <a:r>
              <a:rPr lang="ja-JP" altLang="en-US" dirty="0" smtClean="0">
                <a:solidFill>
                  <a:srgbClr val="00B050"/>
                </a:solidFill>
                <a:latin typeface="+mj-ea"/>
                <a:ea typeface="+mj-ea"/>
              </a:rPr>
              <a:t>　</a:t>
            </a:r>
            <a:r>
              <a:rPr lang="en-US" altLang="ja-JP" dirty="0">
                <a:latin typeface="+mj-ea"/>
              </a:rPr>
              <a:t> </a:t>
            </a:r>
            <a:r>
              <a:rPr lang="en-US" altLang="ja-JP" dirty="0" smtClean="0">
                <a:latin typeface="+mj-ea"/>
              </a:rPr>
              <a:t>   which </a:t>
            </a:r>
            <a:r>
              <a:rPr lang="en-US" altLang="ja-JP" dirty="0" smtClean="0">
                <a:latin typeface="+mj-ea"/>
                <a:ea typeface="+mj-ea"/>
              </a:rPr>
              <a:t>are</a:t>
            </a:r>
            <a:r>
              <a:rPr lang="en-US" altLang="ja-JP" dirty="0" smtClean="0">
                <a:solidFill>
                  <a:srgbClr val="00B050"/>
                </a:solidFill>
                <a:latin typeface="+mj-ea"/>
                <a:ea typeface="+mj-ea"/>
              </a:rPr>
              <a:t> native </a:t>
            </a:r>
            <a:r>
              <a:rPr lang="en-US" altLang="ja-JP" dirty="0" smtClean="0">
                <a:latin typeface="+mj-ea"/>
                <a:ea typeface="+mj-ea"/>
              </a:rPr>
              <a:t>or have been introduced </a:t>
            </a:r>
          </a:p>
          <a:p>
            <a:pPr marL="0" indent="0">
              <a:buNone/>
            </a:pPr>
            <a:r>
              <a:rPr lang="ja-JP" altLang="en-US" dirty="0">
                <a:latin typeface="+mj-ea"/>
                <a:ea typeface="+mj-ea"/>
              </a:rPr>
              <a:t>　</a:t>
            </a:r>
            <a:r>
              <a:rPr lang="ja-JP" altLang="en-US" dirty="0" smtClean="0">
                <a:latin typeface="+mj-ea"/>
                <a:ea typeface="+mj-ea"/>
              </a:rPr>
              <a:t>　　　　  </a:t>
            </a:r>
            <a:r>
              <a:rPr lang="en-US" altLang="ja-JP" dirty="0" smtClean="0">
                <a:latin typeface="+mj-ea"/>
                <a:ea typeface="+mj-ea"/>
              </a:rPr>
              <a:t>before</a:t>
            </a:r>
            <a:r>
              <a:rPr lang="en-US" altLang="ja-JP" dirty="0" smtClean="0">
                <a:solidFill>
                  <a:srgbClr val="00B050"/>
                </a:solidFill>
                <a:latin typeface="+mj-ea"/>
                <a:ea typeface="+mj-ea"/>
              </a:rPr>
              <a:t> Meiji Era (1868)</a:t>
            </a:r>
            <a:r>
              <a:rPr lang="ja-JP" altLang="en-US" dirty="0">
                <a:solidFill>
                  <a:srgbClr val="00B050"/>
                </a:solidFill>
                <a:latin typeface="+mj-ea"/>
                <a:ea typeface="+mj-ea"/>
              </a:rPr>
              <a:t> </a:t>
            </a:r>
            <a:r>
              <a:rPr lang="en-US" altLang="ja-JP" dirty="0" smtClean="0">
                <a:latin typeface="+mj-ea"/>
                <a:ea typeface="+mj-ea"/>
              </a:rPr>
              <a:t>in Japan</a:t>
            </a:r>
            <a:r>
              <a:rPr lang="en-US" altLang="ja-JP" dirty="0" smtClean="0">
                <a:solidFill>
                  <a:srgbClr val="003300"/>
                </a:solidFill>
                <a:latin typeface="+mj-ea"/>
                <a:ea typeface="+mj-ea"/>
              </a:rPr>
              <a:t>.</a:t>
            </a:r>
          </a:p>
          <a:p>
            <a:pPr marL="0" indent="0">
              <a:buNone/>
            </a:pPr>
            <a:r>
              <a:rPr lang="ja-JP" altLang="en-US" dirty="0" smtClean="0">
                <a:latin typeface="+mj-ea"/>
              </a:rPr>
              <a:t>・</a:t>
            </a:r>
            <a:r>
              <a:rPr lang="en-US" altLang="ja-JP" dirty="0" smtClean="0">
                <a:latin typeface="+mj-ea"/>
              </a:rPr>
              <a:t>Biodiversity</a:t>
            </a:r>
            <a:r>
              <a:rPr lang="ja-JP" altLang="en-US" dirty="0">
                <a:latin typeface="+mj-ea"/>
              </a:rPr>
              <a:t> </a:t>
            </a:r>
            <a:r>
              <a:rPr lang="en-US" altLang="ja-JP" dirty="0" smtClean="0">
                <a:latin typeface="+mj-ea"/>
              </a:rPr>
              <a:t>is composed of</a:t>
            </a:r>
            <a:endParaRPr lang="en-US" altLang="ja-JP" dirty="0">
              <a:latin typeface="+mj-ea"/>
            </a:endParaRPr>
          </a:p>
          <a:p>
            <a:pPr marL="0" indent="0">
              <a:buNone/>
            </a:pPr>
            <a:r>
              <a:rPr lang="ja-JP" altLang="en-US" dirty="0" smtClean="0">
                <a:latin typeface="+mj-ea"/>
              </a:rPr>
              <a:t>　　</a:t>
            </a:r>
            <a:r>
              <a:rPr lang="en-US" altLang="ja-JP" dirty="0" smtClean="0">
                <a:latin typeface="+mj-ea"/>
              </a:rPr>
              <a:t>*</a:t>
            </a:r>
            <a:r>
              <a:rPr lang="en-US" altLang="ja-JP" dirty="0" smtClean="0">
                <a:solidFill>
                  <a:srgbClr val="00B050"/>
                </a:solidFill>
                <a:latin typeface="+mj-ea"/>
              </a:rPr>
              <a:t>Ecosystem</a:t>
            </a:r>
            <a:r>
              <a:rPr lang="en-US" altLang="ja-JP" dirty="0" smtClean="0">
                <a:latin typeface="+mj-ea"/>
              </a:rPr>
              <a:t> </a:t>
            </a:r>
            <a:r>
              <a:rPr lang="en-US" altLang="ja-JP" dirty="0">
                <a:latin typeface="+mj-ea"/>
              </a:rPr>
              <a:t>diversity</a:t>
            </a:r>
          </a:p>
          <a:p>
            <a:pPr marL="0" indent="0">
              <a:buNone/>
            </a:pPr>
            <a:r>
              <a:rPr lang="ja-JP" altLang="en-US" dirty="0">
                <a:latin typeface="+mj-ea"/>
              </a:rPr>
              <a:t>      </a:t>
            </a:r>
            <a:r>
              <a:rPr lang="ja-JP" altLang="en-US" dirty="0" smtClean="0">
                <a:latin typeface="+mj-ea"/>
              </a:rPr>
              <a:t>  </a:t>
            </a:r>
            <a:r>
              <a:rPr lang="en-US" altLang="ja-JP" dirty="0" smtClean="0">
                <a:latin typeface="+mj-ea"/>
              </a:rPr>
              <a:t>*</a:t>
            </a:r>
            <a:r>
              <a:rPr lang="en-US" altLang="ja-JP" dirty="0" smtClean="0">
                <a:solidFill>
                  <a:srgbClr val="00B050"/>
                </a:solidFill>
                <a:latin typeface="+mj-ea"/>
              </a:rPr>
              <a:t>Species</a:t>
            </a:r>
            <a:r>
              <a:rPr lang="en-US" altLang="ja-JP" dirty="0" smtClean="0">
                <a:latin typeface="+mj-ea"/>
              </a:rPr>
              <a:t> </a:t>
            </a:r>
            <a:r>
              <a:rPr lang="en-US" altLang="ja-JP" dirty="0">
                <a:latin typeface="+mj-ea"/>
              </a:rPr>
              <a:t>diversity in each ecosystem</a:t>
            </a:r>
          </a:p>
          <a:p>
            <a:pPr marL="0" indent="0">
              <a:buNone/>
            </a:pPr>
            <a:r>
              <a:rPr lang="ja-JP" altLang="en-US" dirty="0">
                <a:latin typeface="+mj-ea"/>
              </a:rPr>
              <a:t>            </a:t>
            </a:r>
            <a:r>
              <a:rPr lang="en-US" altLang="ja-JP" dirty="0" smtClean="0">
                <a:latin typeface="+mj-ea"/>
              </a:rPr>
              <a:t>*</a:t>
            </a:r>
            <a:r>
              <a:rPr lang="en-US" altLang="ja-JP" u="sng" dirty="0" smtClean="0">
                <a:solidFill>
                  <a:srgbClr val="FF0000"/>
                </a:solidFill>
                <a:latin typeface="+mj-ea"/>
              </a:rPr>
              <a:t>Genetic </a:t>
            </a:r>
            <a:r>
              <a:rPr lang="en-US" altLang="ja-JP" u="sng" dirty="0">
                <a:solidFill>
                  <a:srgbClr val="FF0000"/>
                </a:solidFill>
                <a:latin typeface="+mj-ea"/>
              </a:rPr>
              <a:t>diversity </a:t>
            </a:r>
            <a:r>
              <a:rPr lang="en-US" altLang="ja-JP" u="sng" dirty="0">
                <a:latin typeface="+mj-ea"/>
              </a:rPr>
              <a:t>in each species</a:t>
            </a:r>
            <a:endParaRPr lang="ja-JP" altLang="en-US" u="sng" dirty="0">
              <a:latin typeface="+mj-ea"/>
            </a:endParaRPr>
          </a:p>
          <a:p>
            <a:pPr marL="0" indent="0">
              <a:buNone/>
            </a:pPr>
            <a:endParaRPr lang="en-US" altLang="ja-JP" dirty="0" smtClean="0">
              <a:solidFill>
                <a:srgbClr val="00B050"/>
              </a:solidFill>
              <a:latin typeface="+mj-ea"/>
              <a:ea typeface="+mj-ea"/>
            </a:endParaRPr>
          </a:p>
          <a:p>
            <a:endParaRPr lang="en-US" altLang="ja-JP" dirty="0" smtClean="0">
              <a:solidFill>
                <a:srgbClr val="00B050"/>
              </a:solidFill>
              <a:latin typeface="+mj-ea"/>
              <a:ea typeface="+mj-ea"/>
            </a:endParaRPr>
          </a:p>
          <a:p>
            <a:endParaRPr lang="en-US" altLang="ja-JP" dirty="0" smtClean="0">
              <a:solidFill>
                <a:srgbClr val="00B050"/>
              </a:solidFill>
              <a:latin typeface="+mj-ea"/>
              <a:ea typeface="+mj-ea"/>
            </a:endParaRPr>
          </a:p>
          <a:p>
            <a:endParaRPr lang="ja-JP" altLang="en-US" dirty="0">
              <a:latin typeface="+mj-ea"/>
              <a:ea typeface="+mj-ea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CB02-D932-49B9-9214-EB06546D895A}" type="slidenum">
              <a:rPr lang="ja-JP" altLang="en-US" smtClean="0">
                <a:latin typeface="+mj-ea"/>
                <a:ea typeface="+mj-ea"/>
              </a:rPr>
              <a:pPr/>
              <a:t>7</a:t>
            </a:fld>
            <a:endParaRPr lang="ja-JP" altLang="en-US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CB02-D932-49B9-9214-EB06546D895A}" type="slidenum">
              <a:rPr lang="ja-JP" altLang="en-US" smtClean="0"/>
              <a:pPr/>
              <a:t>8</a:t>
            </a:fld>
            <a:endParaRPr lang="ja-JP" altLang="en-US"/>
          </a:p>
        </p:txBody>
      </p:sp>
      <p:sp>
        <p:nvSpPr>
          <p:cNvPr id="5" name="タイトル 1"/>
          <p:cNvSpPr txBox="1">
            <a:spLocks/>
          </p:cNvSpPr>
          <p:nvPr/>
        </p:nvSpPr>
        <p:spPr bwMode="auto">
          <a:xfrm>
            <a:off x="251520" y="116632"/>
            <a:ext cx="8712968" cy="1143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ＭＳ Ｐゴシック" pitchFamily="53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ＭＳ Ｐゴシック" pitchFamily="53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ＭＳ Ｐゴシック" pitchFamily="53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ＭＳ Ｐゴシック" pitchFamily="53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ＭＳ Ｐゴシック" pitchFamily="53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3600" b="1" dirty="0" smtClean="0">
                <a:solidFill>
                  <a:srgbClr val="0000FF"/>
                </a:solidFill>
                <a:latin typeface="+mj-ea"/>
              </a:rPr>
              <a:t>Effects of gene transfer into wild population</a:t>
            </a:r>
          </a:p>
          <a:p>
            <a:r>
              <a:rPr lang="en-US" altLang="ja-JP" sz="3600" dirty="0" smtClean="0">
                <a:latin typeface="+mj-ea"/>
              </a:rPr>
              <a:t>     </a:t>
            </a:r>
            <a:r>
              <a:rPr lang="ja-JP" altLang="en-US" sz="3600" dirty="0" smtClean="0">
                <a:latin typeface="+mj-ea"/>
              </a:rPr>
              <a:t>　　　　</a:t>
            </a:r>
            <a:r>
              <a:rPr lang="en-US" altLang="ja-JP" sz="3600" dirty="0" smtClean="0">
                <a:latin typeface="+mj-ea"/>
              </a:rPr>
              <a:t>= </a:t>
            </a:r>
            <a:r>
              <a:rPr lang="en-US" altLang="ja-JP" sz="3600" dirty="0">
                <a:solidFill>
                  <a:srgbClr val="0000FF"/>
                </a:solidFill>
                <a:latin typeface="+mj-ea"/>
              </a:rPr>
              <a:t>gene </a:t>
            </a:r>
            <a:r>
              <a:rPr lang="en-US" altLang="ja-JP" sz="3600" dirty="0" smtClean="0">
                <a:solidFill>
                  <a:srgbClr val="0000FF"/>
                </a:solidFill>
                <a:latin typeface="+mj-ea"/>
              </a:rPr>
              <a:t>introgression</a:t>
            </a:r>
            <a:endParaRPr lang="ja-JP" altLang="en-US" sz="3600" dirty="0">
              <a:solidFill>
                <a:srgbClr val="0000FF"/>
              </a:solidFill>
              <a:latin typeface="+mj-ea"/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 bwMode="auto">
          <a:xfrm>
            <a:off x="35496" y="1772816"/>
            <a:ext cx="914501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53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ＭＳ Ｐゴシック" pitchFamily="53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53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53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53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53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53" charset="0"/>
              <a:buNone/>
            </a:pPr>
            <a:r>
              <a:rPr lang="ja-JP" altLang="en-US" dirty="0" smtClean="0">
                <a:latin typeface="+mj-ea"/>
                <a:ea typeface="+mj-ea"/>
              </a:rPr>
              <a:t>・</a:t>
            </a:r>
            <a:r>
              <a:rPr lang="en-US" altLang="ja-JP" dirty="0" smtClean="0">
                <a:latin typeface="+mj-ea"/>
                <a:ea typeface="+mj-ea"/>
              </a:rPr>
              <a:t>Hybrid remains to be </a:t>
            </a:r>
            <a:r>
              <a:rPr lang="en-US" altLang="ja-JP" dirty="0" smtClean="0">
                <a:solidFill>
                  <a:srgbClr val="00B050"/>
                </a:solidFill>
                <a:latin typeface="+mj-ea"/>
                <a:ea typeface="+mj-ea"/>
              </a:rPr>
              <a:t>at low level </a:t>
            </a:r>
          </a:p>
          <a:p>
            <a:pPr marL="0" indent="0">
              <a:buFont typeface="Arial" pitchFamily="53" charset="0"/>
              <a:buNone/>
            </a:pPr>
            <a:r>
              <a:rPr lang="en-US" altLang="ja-JP" dirty="0">
                <a:latin typeface="+mj-ea"/>
                <a:ea typeface="+mj-ea"/>
              </a:rPr>
              <a:t> </a:t>
            </a:r>
            <a:r>
              <a:rPr lang="en-US" altLang="ja-JP" dirty="0" smtClean="0">
                <a:latin typeface="+mj-ea"/>
                <a:ea typeface="+mj-ea"/>
              </a:rPr>
              <a:t>       (trait </a:t>
            </a:r>
            <a:r>
              <a:rPr lang="en-US" altLang="ja-JP" dirty="0" smtClean="0">
                <a:solidFill>
                  <a:srgbClr val="00B050"/>
                </a:solidFill>
                <a:latin typeface="+mj-ea"/>
                <a:ea typeface="+mj-ea"/>
              </a:rPr>
              <a:t>without fitness</a:t>
            </a:r>
            <a:r>
              <a:rPr lang="en-US" altLang="ja-JP" dirty="0" smtClean="0">
                <a:latin typeface="+mj-ea"/>
                <a:ea typeface="+mj-ea"/>
              </a:rPr>
              <a:t>: herbicide-tolerance)</a:t>
            </a:r>
          </a:p>
          <a:p>
            <a:pPr marL="0" indent="0">
              <a:buFont typeface="Arial" pitchFamily="53" charset="0"/>
              <a:buNone/>
            </a:pPr>
            <a:r>
              <a:rPr lang="ja-JP" altLang="en-US" dirty="0" smtClean="0">
                <a:latin typeface="+mj-ea"/>
                <a:ea typeface="+mj-ea"/>
              </a:rPr>
              <a:t>                → </a:t>
            </a:r>
            <a:r>
              <a:rPr lang="en-US" altLang="ja-JP" dirty="0" smtClean="0">
                <a:solidFill>
                  <a:srgbClr val="FF0000"/>
                </a:solidFill>
                <a:latin typeface="+mj-ea"/>
                <a:ea typeface="+mj-ea"/>
              </a:rPr>
              <a:t>no harm</a:t>
            </a:r>
          </a:p>
          <a:p>
            <a:pPr marL="0" indent="0">
              <a:buFont typeface="Arial" pitchFamily="53" charset="0"/>
              <a:buNone/>
            </a:pPr>
            <a:r>
              <a:rPr lang="ja-JP" altLang="en-US" dirty="0" smtClean="0">
                <a:latin typeface="+mj-ea"/>
                <a:ea typeface="+mj-ea"/>
              </a:rPr>
              <a:t>・</a:t>
            </a:r>
            <a:r>
              <a:rPr lang="en-US" altLang="ja-JP" dirty="0" smtClean="0">
                <a:latin typeface="+mj-ea"/>
                <a:ea typeface="+mj-ea"/>
              </a:rPr>
              <a:t>Hybrid </a:t>
            </a:r>
            <a:r>
              <a:rPr lang="en-US" altLang="ja-JP" dirty="0" smtClean="0">
                <a:solidFill>
                  <a:srgbClr val="00B050"/>
                </a:solidFill>
                <a:latin typeface="+mj-ea"/>
                <a:ea typeface="+mj-ea"/>
              </a:rPr>
              <a:t>increases</a:t>
            </a:r>
            <a:r>
              <a:rPr lang="en-US" altLang="ja-JP" dirty="0" smtClean="0">
                <a:latin typeface="+mj-ea"/>
                <a:ea typeface="+mj-ea"/>
              </a:rPr>
              <a:t> in wild population </a:t>
            </a:r>
          </a:p>
          <a:p>
            <a:pPr marL="0" indent="0">
              <a:buFont typeface="Arial" pitchFamily="53" charset="0"/>
              <a:buNone/>
            </a:pPr>
            <a:r>
              <a:rPr lang="en-US" altLang="ja-JP" dirty="0">
                <a:latin typeface="+mj-ea"/>
                <a:ea typeface="+mj-ea"/>
              </a:rPr>
              <a:t> </a:t>
            </a:r>
            <a:r>
              <a:rPr lang="en-US" altLang="ja-JP" dirty="0" smtClean="0">
                <a:latin typeface="+mj-ea"/>
                <a:ea typeface="+mj-ea"/>
              </a:rPr>
              <a:t>        (trait </a:t>
            </a:r>
            <a:r>
              <a:rPr lang="en-US" altLang="ja-JP" dirty="0" smtClean="0">
                <a:solidFill>
                  <a:srgbClr val="00B050"/>
                </a:solidFill>
                <a:latin typeface="+mj-ea"/>
                <a:ea typeface="+mj-ea"/>
              </a:rPr>
              <a:t>with fitness</a:t>
            </a:r>
            <a:r>
              <a:rPr lang="en-US" altLang="ja-JP" dirty="0" smtClean="0">
                <a:latin typeface="+mj-ea"/>
                <a:ea typeface="+mj-ea"/>
              </a:rPr>
              <a:t>: biotic/abiotic-stress </a:t>
            </a:r>
          </a:p>
          <a:p>
            <a:pPr marL="0" indent="0">
              <a:buFont typeface="Arial" pitchFamily="53" charset="0"/>
              <a:buNone/>
            </a:pPr>
            <a:r>
              <a:rPr lang="en-US" altLang="ja-JP" dirty="0">
                <a:latin typeface="+mj-ea"/>
                <a:ea typeface="+mj-ea"/>
              </a:rPr>
              <a:t> </a:t>
            </a:r>
            <a:r>
              <a:rPr lang="en-US" altLang="ja-JP" dirty="0" smtClean="0">
                <a:latin typeface="+mj-ea"/>
                <a:ea typeface="+mj-ea"/>
              </a:rPr>
              <a:t>                                                   tolerance)</a:t>
            </a:r>
          </a:p>
          <a:p>
            <a:pPr marL="0" indent="0">
              <a:buNone/>
            </a:pPr>
            <a:r>
              <a:rPr lang="en-US" altLang="ja-JP" dirty="0" smtClean="0">
                <a:latin typeface="+mj-ea"/>
                <a:ea typeface="+mj-ea"/>
              </a:rPr>
              <a:t>     </a:t>
            </a:r>
            <a:r>
              <a:rPr lang="ja-JP" altLang="en-US" dirty="0" smtClean="0">
                <a:latin typeface="+mj-ea"/>
                <a:ea typeface="+mj-ea"/>
              </a:rPr>
              <a:t>→ </a:t>
            </a:r>
            <a:r>
              <a:rPr lang="en-US" altLang="ja-JP" dirty="0" smtClean="0">
                <a:latin typeface="+mj-ea"/>
                <a:ea typeface="+mj-ea"/>
              </a:rPr>
              <a:t>decreases </a:t>
            </a:r>
            <a:r>
              <a:rPr lang="en-US" altLang="ja-JP" u="sng" dirty="0" smtClean="0">
                <a:solidFill>
                  <a:srgbClr val="00B050"/>
                </a:solidFill>
                <a:latin typeface="+mj-ea"/>
                <a:ea typeface="+mj-ea"/>
              </a:rPr>
              <a:t>genetic diversity</a:t>
            </a:r>
            <a:r>
              <a:rPr lang="en-US" altLang="ja-JP" dirty="0" smtClean="0">
                <a:solidFill>
                  <a:srgbClr val="00B050"/>
                </a:solidFill>
                <a:latin typeface="+mj-ea"/>
                <a:ea typeface="+mj-ea"/>
              </a:rPr>
              <a:t> </a:t>
            </a:r>
            <a:r>
              <a:rPr lang="en-US" altLang="ja-JP" dirty="0" smtClean="0">
                <a:latin typeface="+mj-ea"/>
                <a:ea typeface="+mj-ea"/>
              </a:rPr>
              <a:t>in the population</a:t>
            </a:r>
          </a:p>
          <a:p>
            <a:pPr marL="0" indent="0">
              <a:buNone/>
            </a:pPr>
            <a:r>
              <a:rPr lang="ja-JP" altLang="en-US" dirty="0" smtClean="0">
                <a:latin typeface="+mj-ea"/>
                <a:ea typeface="+mj-ea"/>
              </a:rPr>
              <a:t>                → </a:t>
            </a:r>
            <a:r>
              <a:rPr lang="en-US" altLang="ja-JP" dirty="0" smtClean="0">
                <a:solidFill>
                  <a:srgbClr val="FF0000"/>
                </a:solidFill>
                <a:latin typeface="+mj-ea"/>
                <a:ea typeface="+mj-ea"/>
              </a:rPr>
              <a:t>harm</a:t>
            </a:r>
          </a:p>
          <a:p>
            <a:pPr marL="0" indent="0">
              <a:buFont typeface="Arial" pitchFamily="53" charset="0"/>
              <a:buNone/>
            </a:pPr>
            <a:endParaRPr lang="en-US" altLang="ja-JP" dirty="0" smtClean="0">
              <a:latin typeface="+mj-ea"/>
              <a:ea typeface="+mj-ea"/>
            </a:endParaRPr>
          </a:p>
          <a:p>
            <a:pPr marL="0" indent="0">
              <a:buFont typeface="Arial" pitchFamily="53" charset="0"/>
              <a:buNone/>
            </a:pPr>
            <a:r>
              <a:rPr lang="ja-JP" altLang="en-US" dirty="0" smtClean="0">
                <a:latin typeface="+mj-ea"/>
                <a:ea typeface="+mj-ea"/>
              </a:rPr>
              <a:t>                </a:t>
            </a:r>
            <a:endParaRPr lang="ja-JP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361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07504" y="1052736"/>
            <a:ext cx="8878583" cy="2062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3200" i="1" dirty="0" smtClean="0">
                <a:latin typeface="+mj-ea"/>
                <a:ea typeface="+mj-ea"/>
              </a:rPr>
              <a:t>cry1Ac</a:t>
            </a:r>
            <a:r>
              <a:rPr lang="en-US" altLang="ja-JP" sz="3200" i="1" dirty="0">
                <a:latin typeface="+mj-ea"/>
                <a:ea typeface="+mj-ea"/>
              </a:rPr>
              <a:t>, Glycine max </a:t>
            </a:r>
            <a:r>
              <a:rPr lang="en-US" altLang="ja-JP" sz="3200" dirty="0">
                <a:latin typeface="+mj-ea"/>
                <a:ea typeface="+mj-ea"/>
              </a:rPr>
              <a:t>(</a:t>
            </a:r>
            <a:r>
              <a:rPr lang="en-US" altLang="ja-JP" sz="3200" dirty="0" smtClean="0">
                <a:latin typeface="+mj-ea"/>
                <a:ea typeface="+mj-ea"/>
              </a:rPr>
              <a:t>L)</a:t>
            </a:r>
            <a:r>
              <a:rPr lang="ja-JP" altLang="en-US" sz="3200" dirty="0">
                <a:latin typeface="+mj-ea"/>
                <a:ea typeface="+mj-ea"/>
              </a:rPr>
              <a:t> </a:t>
            </a:r>
            <a:r>
              <a:rPr lang="en-US" altLang="ja-JP" sz="3200" dirty="0" err="1" smtClean="0">
                <a:latin typeface="+mj-ea"/>
                <a:ea typeface="+mj-ea"/>
              </a:rPr>
              <a:t>Merr</a:t>
            </a:r>
            <a:r>
              <a:rPr lang="en-US" altLang="ja-JP" sz="3200" dirty="0" smtClean="0">
                <a:latin typeface="+mj-ea"/>
                <a:ea typeface="+mj-ea"/>
              </a:rPr>
              <a:t>.</a:t>
            </a:r>
            <a:endParaRPr lang="en-US" altLang="ja-JP" sz="3200" dirty="0">
              <a:latin typeface="+mj-ea"/>
              <a:ea typeface="+mj-ea"/>
            </a:endParaRPr>
          </a:p>
          <a:p>
            <a:r>
              <a:rPr lang="en-US" altLang="ja-JP" sz="3200" dirty="0" smtClean="0">
                <a:latin typeface="+mj-ea"/>
                <a:ea typeface="+mj-ea"/>
              </a:rPr>
              <a:t>    (</a:t>
            </a:r>
            <a:r>
              <a:rPr lang="en-US" altLang="ja-JP" sz="3200" dirty="0">
                <a:latin typeface="+mj-ea"/>
                <a:ea typeface="+mj-ea"/>
              </a:rPr>
              <a:t>MON87701, OECD </a:t>
            </a:r>
            <a:r>
              <a:rPr lang="en-US" altLang="ja-JP" sz="3200" dirty="0" smtClean="0">
                <a:latin typeface="+mj-ea"/>
                <a:ea typeface="+mj-ea"/>
              </a:rPr>
              <a:t>UI : MON-87701-2)</a:t>
            </a:r>
          </a:p>
          <a:p>
            <a:r>
              <a:rPr lang="en-US" altLang="ja-JP" sz="3200" dirty="0" smtClean="0">
                <a:solidFill>
                  <a:srgbClr val="0000FF"/>
                </a:solidFill>
                <a:latin typeface="+mj-ea"/>
                <a:ea typeface="+mj-ea"/>
              </a:rPr>
              <a:t>           for cultivation</a:t>
            </a:r>
            <a:r>
              <a:rPr lang="en-US" altLang="ja-JP" sz="3200" dirty="0">
                <a:solidFill>
                  <a:srgbClr val="0000FF"/>
                </a:solidFill>
                <a:latin typeface="+mj-ea"/>
                <a:ea typeface="+mj-ea"/>
              </a:rPr>
              <a:t> </a:t>
            </a:r>
            <a:r>
              <a:rPr lang="en-US" altLang="ja-JP" sz="3200" dirty="0" smtClean="0">
                <a:latin typeface="+mj-ea"/>
                <a:ea typeface="+mj-ea"/>
              </a:rPr>
              <a:t>submitted at March 31, 2010   </a:t>
            </a:r>
          </a:p>
          <a:p>
            <a:pPr algn="r"/>
            <a:r>
              <a:rPr lang="en-US" altLang="ja-JP" sz="3200" dirty="0" smtClean="0">
                <a:latin typeface="+mj-ea"/>
              </a:rPr>
              <a:t>by </a:t>
            </a:r>
            <a:r>
              <a:rPr lang="en-US" altLang="ja-JP" sz="3200" dirty="0">
                <a:latin typeface="+mj-ea"/>
              </a:rPr>
              <a:t>Monsanto Co</a:t>
            </a:r>
            <a:r>
              <a:rPr lang="en-US" altLang="ja-JP" sz="3200" dirty="0" smtClean="0">
                <a:latin typeface="+mj-ea"/>
              </a:rPr>
              <a:t>.     </a:t>
            </a:r>
            <a:endParaRPr lang="ja-JP" altLang="en-US" sz="3200" dirty="0">
              <a:latin typeface="+mj-ea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38072" y="188640"/>
            <a:ext cx="4017446" cy="646331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altLang="ja-JP" sz="3600" b="1" dirty="0">
                <a:solidFill>
                  <a:srgbClr val="0000FF"/>
                </a:solidFill>
                <a:latin typeface="+mj-ea"/>
                <a:ea typeface="+mj-ea"/>
              </a:rPr>
              <a:t>ERA for </a:t>
            </a:r>
            <a:r>
              <a:rPr lang="en-US" altLang="ja-JP" sz="3600" b="1" dirty="0" err="1">
                <a:solidFill>
                  <a:srgbClr val="0000FF"/>
                </a:solidFill>
                <a:latin typeface="+mj-ea"/>
                <a:ea typeface="+mj-ea"/>
              </a:rPr>
              <a:t>Bt</a:t>
            </a:r>
            <a:r>
              <a:rPr lang="en-US" altLang="ja-JP" sz="3600" b="1" dirty="0">
                <a:solidFill>
                  <a:srgbClr val="0000FF"/>
                </a:solidFill>
                <a:latin typeface="+mj-ea"/>
                <a:ea typeface="+mj-ea"/>
              </a:rPr>
              <a:t> soybean</a:t>
            </a:r>
            <a:endParaRPr kumimoji="1" lang="ja-JP" altLang="en-US" sz="3600" b="1" dirty="0">
              <a:solidFill>
                <a:srgbClr val="0000FF"/>
              </a:solidFill>
              <a:latin typeface="+mj-ea"/>
              <a:ea typeface="+mj-e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87624" y="4509120"/>
            <a:ext cx="638508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solidFill>
                  <a:srgbClr val="0000FF"/>
                </a:solidFill>
                <a:latin typeface="+mj-ea"/>
                <a:ea typeface="+mj-ea"/>
              </a:rPr>
              <a:t>1. Ordinary ERA for cultivation </a:t>
            </a:r>
          </a:p>
          <a:p>
            <a:r>
              <a:rPr lang="en-US" altLang="ja-JP" sz="3200" dirty="0">
                <a:solidFill>
                  <a:srgbClr val="0000FF"/>
                </a:solidFill>
                <a:latin typeface="+mj-ea"/>
                <a:ea typeface="+mj-ea"/>
              </a:rPr>
              <a:t>           with care for </a:t>
            </a:r>
            <a:r>
              <a:rPr lang="en-US" altLang="ja-JP" sz="3200" dirty="0" smtClean="0">
                <a:solidFill>
                  <a:srgbClr val="0000FF"/>
                </a:solidFill>
                <a:latin typeface="+mj-ea"/>
                <a:ea typeface="+mj-ea"/>
              </a:rPr>
              <a:t>spillage growth</a:t>
            </a:r>
          </a:p>
          <a:p>
            <a:endParaRPr lang="en-US" altLang="ja-JP" sz="3200" dirty="0">
              <a:solidFill>
                <a:srgbClr val="0000FF"/>
              </a:solidFill>
              <a:latin typeface="+mj-ea"/>
              <a:ea typeface="+mj-ea"/>
            </a:endParaRPr>
          </a:p>
          <a:p>
            <a:r>
              <a:rPr lang="en-US" altLang="ja-JP" sz="3200" dirty="0">
                <a:solidFill>
                  <a:srgbClr val="0000FF"/>
                </a:solidFill>
                <a:latin typeface="+mj-ea"/>
                <a:ea typeface="+mj-ea"/>
              </a:rPr>
              <a:t>2. New type of ERA for </a:t>
            </a:r>
            <a:r>
              <a:rPr lang="en-US" altLang="ja-JP" sz="3200" dirty="0" smtClean="0">
                <a:solidFill>
                  <a:srgbClr val="0000FF"/>
                </a:solidFill>
                <a:latin typeface="+mj-ea"/>
                <a:ea typeface="+mj-ea"/>
              </a:rPr>
              <a:t>import-only</a:t>
            </a:r>
            <a:endParaRPr lang="en-US" altLang="ja-JP" sz="3200" dirty="0">
              <a:solidFill>
                <a:srgbClr val="0000FF"/>
              </a:solidFill>
              <a:latin typeface="+mj-ea"/>
              <a:ea typeface="+mj-ea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43608" y="3284984"/>
            <a:ext cx="73452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altLang="ja-JP" sz="2800" dirty="0" smtClean="0">
                <a:solidFill>
                  <a:srgbClr val="00B050"/>
                </a:solidFill>
                <a:latin typeface="+mj-ea"/>
              </a:rPr>
              <a:t>Target of </a:t>
            </a:r>
            <a:r>
              <a:rPr lang="en-US" altLang="ja-JP" sz="2800" i="1" dirty="0" smtClean="0">
                <a:solidFill>
                  <a:srgbClr val="00B050"/>
                </a:solidFill>
                <a:latin typeface="+mj-ea"/>
              </a:rPr>
              <a:t>cry1Ac  </a:t>
            </a:r>
            <a:r>
              <a:rPr lang="en-US" altLang="ja-JP" sz="2800" dirty="0" smtClean="0">
                <a:solidFill>
                  <a:srgbClr val="00B050"/>
                </a:solidFill>
                <a:latin typeface="+mj-ea"/>
              </a:rPr>
              <a:t>: </a:t>
            </a:r>
            <a:r>
              <a:rPr lang="en-US" altLang="ja-JP" sz="2800" dirty="0" err="1" smtClean="0">
                <a:solidFill>
                  <a:srgbClr val="00B050"/>
                </a:solidFill>
                <a:latin typeface="+mj-ea"/>
              </a:rPr>
              <a:t>Lepidopteran</a:t>
            </a:r>
            <a:r>
              <a:rPr lang="en-US" altLang="ja-JP" sz="2800" dirty="0" smtClean="0">
                <a:solidFill>
                  <a:srgbClr val="00B050"/>
                </a:solidFill>
                <a:latin typeface="+mj-ea"/>
              </a:rPr>
              <a:t> </a:t>
            </a:r>
            <a:r>
              <a:rPr lang="en-US" altLang="ja-JP" sz="2800" dirty="0">
                <a:solidFill>
                  <a:srgbClr val="00B050"/>
                </a:solidFill>
                <a:latin typeface="+mj-ea"/>
              </a:rPr>
              <a:t>insects (moth</a:t>
            </a:r>
            <a:r>
              <a:rPr lang="en-US" altLang="ja-JP" sz="2800" dirty="0" smtClean="0">
                <a:solidFill>
                  <a:srgbClr val="00B050"/>
                </a:solidFill>
                <a:latin typeface="+mj-ea"/>
              </a:rPr>
              <a:t>)</a:t>
            </a:r>
          </a:p>
          <a:p>
            <a:pPr marL="0" lvl="1"/>
            <a:r>
              <a:rPr lang="en-US" altLang="ja-JP" sz="2800" dirty="0" smtClean="0">
                <a:solidFill>
                  <a:srgbClr val="00B050"/>
                </a:solidFill>
                <a:latin typeface="+mj-ea"/>
              </a:rPr>
              <a:t>Use : </a:t>
            </a:r>
            <a:r>
              <a:rPr lang="en-US" altLang="ja-JP" sz="2800" dirty="0">
                <a:solidFill>
                  <a:srgbClr val="00B050"/>
                </a:solidFill>
                <a:latin typeface="+mj-ea"/>
              </a:rPr>
              <a:t>I</a:t>
            </a:r>
            <a:r>
              <a:rPr lang="en-US" altLang="ja-JP" sz="2800" dirty="0" smtClean="0">
                <a:solidFill>
                  <a:srgbClr val="00B050"/>
                </a:solidFill>
                <a:latin typeface="+mj-ea"/>
              </a:rPr>
              <a:t>mport for processing or feed</a:t>
            </a:r>
            <a:endParaRPr lang="en-US" altLang="ja-JP" sz="2800" dirty="0">
              <a:solidFill>
                <a:srgbClr val="00B050"/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77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4080</TotalTime>
  <Words>2153</Words>
  <Application>Microsoft Office PowerPoint</Application>
  <PresentationFormat>On-screen Show (4:3)</PresentationFormat>
  <Paragraphs>544</Paragraphs>
  <Slides>31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テーマ</vt:lpstr>
      <vt:lpstr>ERA of LMOs for food, feed and processing in Japan </vt:lpstr>
      <vt:lpstr>Flow of assessment of Type 1 use                      in ERA committee in Japan              (Type 1 use = use without containment measures)</vt:lpstr>
      <vt:lpstr>Basic concepts of the assessment</vt:lpstr>
      <vt:lpstr>ERA of stacked GM crops</vt:lpstr>
      <vt:lpstr>Categories of approval for Type 1 use                   (except for isolated field trial)</vt:lpstr>
      <vt:lpstr>Assessment  items of GM crop</vt:lpstr>
      <vt:lpstr>Points of the assessment in Japan</vt:lpstr>
      <vt:lpstr>Slide 8</vt:lpstr>
      <vt:lpstr>Slide 9</vt:lpstr>
      <vt:lpstr>Wildlife which may be affected  by Bt soybean (G. max)</vt:lpstr>
      <vt:lpstr>Slide 11</vt:lpstr>
      <vt:lpstr>Slide 12</vt:lpstr>
      <vt:lpstr>Slide 13</vt:lpstr>
      <vt:lpstr>Slide 14</vt:lpstr>
      <vt:lpstr>Evaluation of Defoliation Effects  on Wild Soy Pod and Seed Production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Thank you.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Yasuhiro YOGO</dc:creator>
  <cp:lastModifiedBy>SSYAMA</cp:lastModifiedBy>
  <cp:revision>399</cp:revision>
  <cp:lastPrinted>2013-04-22T23:39:58Z</cp:lastPrinted>
  <dcterms:created xsi:type="dcterms:W3CDTF">2011-11-20T23:17:55Z</dcterms:created>
  <dcterms:modified xsi:type="dcterms:W3CDTF">2013-05-20T23:50:17Z</dcterms:modified>
</cp:coreProperties>
</file>